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83" r:id="rId5"/>
    <p:sldId id="344" r:id="rId6"/>
    <p:sldId id="348" r:id="rId7"/>
    <p:sldId id="349" r:id="rId8"/>
    <p:sldId id="351" r:id="rId9"/>
    <p:sldId id="353" r:id="rId10"/>
    <p:sldId id="357" r:id="rId11"/>
    <p:sldId id="358" r:id="rId12"/>
    <p:sldId id="359" r:id="rId13"/>
    <p:sldId id="360" r:id="rId14"/>
    <p:sldId id="362" r:id="rId15"/>
    <p:sldId id="361" r:id="rId16"/>
    <p:sldId id="363" r:id="rId17"/>
    <p:sldId id="364" r:id="rId18"/>
    <p:sldId id="365" r:id="rId19"/>
    <p:sldId id="368" r:id="rId20"/>
    <p:sldId id="367" r:id="rId21"/>
    <p:sldId id="3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0" autoAdjust="0"/>
    <p:restoredTop sz="90246" autoAdjust="0"/>
  </p:normalViewPr>
  <p:slideViewPr>
    <p:cSldViewPr snapToGrid="0">
      <p:cViewPr varScale="1">
        <p:scale>
          <a:sx n="72" d="100"/>
          <a:sy n="72" d="100"/>
        </p:scale>
        <p:origin x="24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2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400" dirty="0"/>
              <a:t>Projekta definīcijas dokumenta</a:t>
            </a:r>
            <a:r>
              <a:rPr lang="lv-LV" sz="2400" baseline="0" dirty="0"/>
              <a:t> ziņojumā</a:t>
            </a:r>
            <a:r>
              <a:rPr lang="lv-LV" sz="2400" dirty="0"/>
              <a:t> definēto mērķu uzskaitījums.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553790"/>
            <a:ext cx="12191999" cy="2966400"/>
          </a:xfrm>
          <a:prstGeom prst="rect">
            <a:avLst/>
          </a:prstGeom>
          <a:solidFill>
            <a:srgbClr val="068FB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cap="all" baseline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41264"/>
            <a:ext cx="12191999" cy="11252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cap="all" baseline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13476"/>
            <a:ext cx="12193200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cap="all" baseline="0">
              <a:latin typeface="+mj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727200" y="4770842"/>
            <a:ext cx="8534400" cy="813252"/>
          </a:xfrm>
        </p:spPr>
        <p:txBody>
          <a:bodyPr>
            <a:normAutofit/>
          </a:bodyPr>
          <a:lstStyle>
            <a:lvl1pPr marL="0" indent="0" algn="ctr">
              <a:buNone/>
              <a:defRPr sz="34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 dirty="0"/>
              <a:t>Ziņojuma veids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609598" y="1585482"/>
            <a:ext cx="10972800" cy="2908800"/>
          </a:xfrm>
        </p:spPr>
        <p:txBody>
          <a:bodyPr anchor="ctr">
            <a:normAutofit/>
          </a:bodyPr>
          <a:lstStyle>
            <a:lvl1pPr algn="ctr">
              <a:defRPr lang="en-US" sz="550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0" lang="lv-LV" dirty="0"/>
              <a:t>«Projekta nosaukums»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906" y="495670"/>
            <a:ext cx="147249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lv-LV" dirty="0"/>
              <a:t>Attēls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7422" y="6210300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1219200" y="2085974"/>
            <a:ext cx="10363200" cy="3933826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19200" y="1449387"/>
            <a:ext cx="10363200" cy="60483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 cap="all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dirty="0" err="1"/>
              <a:t>Apakšnosaukums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169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F613-6AB8-41BA-8F4A-6A727C3924D6}" type="datetimeFigureOut">
              <a:rPr lang="lv-LV" smtClean="0"/>
              <a:t>23.01.2019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96C-18A3-4E4E-A79A-7811E676DE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56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1219200" y="1448013"/>
            <a:ext cx="10363200" cy="45720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74637"/>
            <a:ext cx="10363200" cy="1141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cap="all" baseline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lv-LV"/>
              <a:t>Datums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lv-LV"/>
              <a:t>Projekta pieteikums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rgbClr val="068FB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cap="all" baseline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cap="all" baseline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cap="all" baseline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 cap="all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dirty="0" err="1"/>
              <a:t>Apakšnosaukums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5500" b="1" cap="all" baseline="0"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eaLnBrk="1" latinLnBrk="0" hangingPunct="1">
              <a:buNone/>
              <a:defRPr sz="34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dirty="0" err="1"/>
              <a:t>Apakšnosaukums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4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dirty="0" err="1"/>
              <a:t>Apakšnosaukums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lv-LV" dirty="0"/>
              <a:t>Teksts</a:t>
            </a:r>
            <a:endParaRPr lang="en-US" dirty="0"/>
          </a:p>
          <a:p>
            <a:pPr lvl="1" eaLnBrk="1" latinLnBrk="0" hangingPunct="1"/>
            <a:r>
              <a:rPr lang="lv-LV" dirty="0"/>
              <a:t>Teksts</a:t>
            </a:r>
            <a:endParaRPr lang="en-US" dirty="0"/>
          </a:p>
          <a:p>
            <a:pPr lvl="2" eaLnBrk="1" latinLnBrk="0" hangingPunct="1"/>
            <a:r>
              <a:rPr lang="lv-LV" dirty="0"/>
              <a:t>Teksts</a:t>
            </a:r>
            <a:endParaRPr lang="en-US" dirty="0"/>
          </a:p>
          <a:p>
            <a:pPr lvl="3" eaLnBrk="1" latinLnBrk="0" hangingPunct="1"/>
            <a:r>
              <a:rPr lang="lv-LV" dirty="0"/>
              <a:t>Teksts</a:t>
            </a:r>
            <a:endParaRPr lang="en-US" dirty="0"/>
          </a:p>
          <a:p>
            <a:pPr lvl="4" eaLnBrk="1" latinLnBrk="0" hangingPunct="1"/>
            <a:r>
              <a:rPr lang="lv-LV" dirty="0"/>
              <a:t>Teksts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+mj-lt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 dirty="0"/>
              <a:t>Teksts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5500" b="1">
                <a:latin typeface="+mj-lt"/>
              </a:defRPr>
            </a:lvl1pPr>
          </a:lstStyle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Datums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lv-LV" dirty="0"/>
              <a:t>Projekta pieteikums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rgbClr val="068FB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00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 dirty="0"/>
              <a:t>Teksts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400" b="1">
                <a:latin typeface="+mj-lt"/>
              </a:defRPr>
            </a:lvl1pPr>
          </a:lstStyle>
          <a:p>
            <a:r>
              <a:rPr kumimoji="0" lang="lv-LV" dirty="0" err="1"/>
              <a:t>Apakšnosaukums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2100">
                <a:latin typeface="+mj-lt"/>
              </a:defRPr>
            </a:lvl1pPr>
          </a:lstStyle>
          <a:p>
            <a:r>
              <a:rPr kumimoji="0" lang="lv-LV" dirty="0"/>
              <a:t>Attēls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100" cap="all" baseline="0">
              <a:latin typeface="+mj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1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lv-LV"/>
              <a:t>Datums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21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lv-LV"/>
              <a:t>Projekta pieteikums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1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v-LV" dirty="0"/>
              <a:t>Teksts</a:t>
            </a:r>
            <a:endParaRPr kumimoji="0" lang="en-US" dirty="0"/>
          </a:p>
          <a:p>
            <a:pPr lvl="1" eaLnBrk="1" latinLnBrk="0" hangingPunct="1"/>
            <a:r>
              <a:rPr kumimoji="0" lang="lv-LV" dirty="0"/>
              <a:t>Teksts</a:t>
            </a:r>
            <a:endParaRPr kumimoji="0" lang="en-US" dirty="0"/>
          </a:p>
          <a:p>
            <a:pPr lvl="2" eaLnBrk="1" latinLnBrk="0" hangingPunct="1"/>
            <a:r>
              <a:rPr kumimoji="0" lang="lv-LV" dirty="0"/>
              <a:t>Teksts</a:t>
            </a:r>
            <a:endParaRPr kumimoji="0" lang="en-US" dirty="0"/>
          </a:p>
          <a:p>
            <a:pPr lvl="3" eaLnBrk="1" latinLnBrk="0" hangingPunct="1"/>
            <a:r>
              <a:rPr kumimoji="0" lang="lv-LV" dirty="0"/>
              <a:t>Teksts</a:t>
            </a:r>
            <a:endParaRPr kumimoji="0" lang="en-US" dirty="0"/>
          </a:p>
          <a:p>
            <a:pPr lvl="4" eaLnBrk="1" latinLnBrk="0" hangingPunct="1"/>
            <a:r>
              <a:rPr kumimoji="0" lang="lv-LV" dirty="0"/>
              <a:t>Teksts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v-LV" dirty="0"/>
              <a:t>Nosaukums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5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Tx/>
        <a:buSzPct val="85000"/>
        <a:buFont typeface="Wingdings 2"/>
        <a:buChar char=""/>
        <a:defRPr kumimoji="0" sz="2100" kern="1200" cap="none" baseline="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Tx/>
        <a:buSzPct val="85000"/>
        <a:buFont typeface="Wingdings 2"/>
        <a:buChar char=""/>
        <a:defRPr kumimoji="0" sz="2100" kern="1200" cap="none" baseline="0">
          <a:solidFill>
            <a:schemeClr val="tx1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Tx/>
        <a:buSzPct val="85000"/>
        <a:buFont typeface="Wingdings 2"/>
        <a:buChar char=""/>
        <a:defRPr kumimoji="0" sz="2100" kern="1200" cap="none" baseline="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Tx/>
        <a:buSzPct val="80000"/>
        <a:buFont typeface="Wingdings 2"/>
        <a:buChar char=""/>
        <a:defRPr kumimoji="0" sz="2100" kern="1200" cap="none" baseline="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Tx/>
        <a:buFontTx/>
        <a:buChar char="o"/>
        <a:defRPr kumimoji="0" sz="2100" kern="1200" cap="none" baseline="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b="0" dirty="0" smtClean="0"/>
              <a:t>AS </a:t>
            </a:r>
            <a:r>
              <a:rPr lang="lv-LV" b="0" dirty="0"/>
              <a:t>“Latvijas valsts meži</a:t>
            </a:r>
            <a:r>
              <a:rPr lang="lv-LV" b="0" dirty="0" smtClean="0"/>
              <a:t>” </a:t>
            </a:r>
            <a:r>
              <a:rPr lang="lv-LV" b="0" dirty="0"/>
              <a:t>vadlīnijas un prasības mednieku atpūtas vietu infrastruktūras izveidei un </a:t>
            </a:r>
            <a:r>
              <a:rPr lang="lv-LV" b="0" dirty="0" smtClean="0"/>
              <a:t>ekspluatācijai</a:t>
            </a:r>
            <a:endParaRPr lang="lv-LV" b="1" dirty="0"/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7124700" y="5584094"/>
            <a:ext cx="4457698" cy="788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3400" kern="1200" cap="sm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1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1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1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1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2100" cap="all" dirty="0" smtClean="0"/>
              <a:t>Valdis Kalns</a:t>
            </a:r>
            <a:endParaRPr lang="lv-LV" sz="2100" cap="all" dirty="0"/>
          </a:p>
          <a:p>
            <a:pPr algn="r"/>
            <a:r>
              <a:rPr lang="lv-LV" sz="2100" cap="all" dirty="0" smtClean="0"/>
              <a:t>23.01.2019.</a:t>
            </a:r>
            <a:endParaRPr lang="lv-LV" sz="2100" cap="all" dirty="0"/>
          </a:p>
        </p:txBody>
      </p:sp>
    </p:spTree>
    <p:extLst>
      <p:ext uri="{BB962C8B-B14F-4D97-AF65-F5344CB8AC3E}">
        <p14:creationId xmlns:p14="http://schemas.microsoft.com/office/powerpoint/2010/main" val="11810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C01C016-7F95-443E-B4FD-4991D8B5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/>
              <a:t>MEDNIEKU ATPŪTAS VIETU VEIDI UN IZMANTOŠANAS MĒRĶIS</a:t>
            </a:r>
          </a:p>
        </p:txBody>
      </p:sp>
      <p:graphicFrame>
        <p:nvGraphicFramePr>
          <p:cNvPr id="2" name="Tab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61651"/>
              </p:ext>
            </p:extLst>
          </p:nvPr>
        </p:nvGraphicFramePr>
        <p:xfrm>
          <a:off x="887894" y="1415837"/>
          <a:ext cx="10694505" cy="4972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457"/>
                <a:gridCol w="4735629"/>
                <a:gridCol w="3055419"/>
              </a:tblGrid>
              <a:tr h="350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MAV veidi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Apraksts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Izveidošanas mērķis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6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Labiekārtotas teritorijas mednieku atpūtai 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Labiekārtota teritorija ar nojumi un ar to saistītu aprīkojumu - galdiem, soliem, ugunskura vietu, ar vai bez āra tualetes un novietne atkritumu uzglabāšanai.  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Mednieku atpūtai medību starplaikā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5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Labiekārtota teritorija mednieku atpūtai un  medījuma pirmapstrādei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Labiekārtota teritorija ar vai bez nojumes, ar aprīkojumu medījuma pirmapstrādei (galdi/iekārtas medījuma dīrāšanai, liemeņa pacelšanai, sadalīšanai, novietne blakusproduktu uzglabāšanai) un ar to saistītu labiekārtojuma elementiem - galdiem, soliem, ugunskura vietu, ar vai bez āra tualetes un novietne atkritumu uzglabāšanai.  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Mednieku atpūtai un medījuma pirmapstrādei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DD172E7-EA5A-4D1D-B677-6F9F4209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/>
              <a:t>NOSACĪJUMI UN KĀRTĪBA MEDNIEKU ATPŪTAS VIETU IZVEIDEI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4A64D34-4667-4322-9FA2-4A72D2643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68389"/>
              </p:ext>
            </p:extLst>
          </p:nvPr>
        </p:nvGraphicFramePr>
        <p:xfrm>
          <a:off x="420460" y="1415837"/>
          <a:ext cx="11612880" cy="5100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0343">
                  <a:extLst>
                    <a:ext uri="{9D8B030D-6E8A-4147-A177-3AD203B41FA5}">
                      <a16:colId xmlns:a16="http://schemas.microsoft.com/office/drawing/2014/main" xmlns="" val="3853251512"/>
                    </a:ext>
                  </a:extLst>
                </a:gridCol>
                <a:gridCol w="8932537">
                  <a:extLst>
                    <a:ext uri="{9D8B030D-6E8A-4147-A177-3AD203B41FA5}">
                      <a16:colId xmlns:a16="http://schemas.microsoft.com/office/drawing/2014/main" xmlns="" val="3126516228"/>
                    </a:ext>
                  </a:extLst>
                </a:gridCol>
              </a:tblGrid>
              <a:tr h="104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 dirty="0">
                          <a:effectLst/>
                        </a:rPr>
                        <a:t>Veicamās darbības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5" marR="342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 dirty="0">
                          <a:effectLst/>
                        </a:rPr>
                        <a:t>Apraksts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5" marR="34225" marT="0" marB="0"/>
                </a:tc>
                <a:extLst>
                  <a:ext uri="{0D108BD9-81ED-4DB2-BD59-A6C34878D82A}">
                    <a16:rowId xmlns:a16="http://schemas.microsoft.com/office/drawing/2014/main" xmlns="" val="2131343123"/>
                  </a:ext>
                </a:extLst>
              </a:tr>
              <a:tr h="117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Iecere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Potenciālais MAV apsaimniekotājs sagatavo ieceres aprakstu, tajā ietverot: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lv-LV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izveides mērķi;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lv-LV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plānotos izmantošanas veidus;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lv-LV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iecerētā būvobjekta un labiekārtojuma elementu vizuālo risinājumu (Potenciālais MAV apsaimniekotājs var izvēlēties individuālu vai LVM piedāvātu vizuālo risinājumu, kad tāds tiks izstrādāts);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lv-LV" sz="1600">
                          <a:effectLst/>
                          <a:latin typeface="Calibri" panose="020F0502020204030204" pitchFamily="34" charset="0"/>
                        </a:rPr>
                        <a:t>attēlotu plānotās atpūtas vietas atrašanās vietu situācijas plānā atbilstošā vizuāli uztveramā mērogā (M 1:250; M 1:500; M 1:1000) ar tās ārējiem izmēriem.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0866992"/>
                  </a:ext>
                </a:extLst>
              </a:tr>
              <a:tr h="41983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Ieceres saskaņošana LVM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Potenciālais MAV apsaimniekotājs sagatavo iesniegumu LVM, kam pievieno ieceres aprakstu un iesniedz LVM.</a:t>
                      </a:r>
                      <a:r>
                        <a:rPr lang="lv-LV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LVM izvērtē iesniegumu un saskaņo. MAV nedrīkst pārklāties vai atrasties tiešā tuvumā tūrisma vietām LVM.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iecere netiek akceptēta, tiek sagatavots argumentēts atteikums.</a:t>
                      </a:r>
                      <a:r>
                        <a:rPr lang="lv-LV" sz="16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2228120"/>
                  </a:ext>
                </a:extLst>
              </a:tr>
              <a:tr h="41983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Vienošanās par MAV izveidi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Pēc ieceres saskaņošanas </a:t>
                      </a:r>
                      <a:r>
                        <a:rPr lang="lv-LV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MAV </a:t>
                      </a:r>
                      <a:r>
                        <a:rPr lang="lv-LV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apsaimniekotājs</a:t>
                      </a:r>
                      <a:r>
                        <a:rPr lang="lv-LV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slēdz  Sadarbības līgumu ar LVM par MAV ierīkošanu noteiktā termiņā (ne ilgāk kā 1 gada laikā).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820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5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447971F-686F-47EC-B6DC-5400ADAFE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73834"/>
              </p:ext>
            </p:extLst>
          </p:nvPr>
        </p:nvGraphicFramePr>
        <p:xfrm>
          <a:off x="571500" y="844337"/>
          <a:ext cx="11433265" cy="52666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8825">
                  <a:extLst>
                    <a:ext uri="{9D8B030D-6E8A-4147-A177-3AD203B41FA5}">
                      <a16:colId xmlns:a16="http://schemas.microsoft.com/office/drawing/2014/main" xmlns="" val="3853251512"/>
                    </a:ext>
                  </a:extLst>
                </a:gridCol>
                <a:gridCol w="9404440">
                  <a:extLst>
                    <a:ext uri="{9D8B030D-6E8A-4147-A177-3AD203B41FA5}">
                      <a16:colId xmlns:a16="http://schemas.microsoft.com/office/drawing/2014/main" xmlns="" val="3126516228"/>
                    </a:ext>
                  </a:extLst>
                </a:gridCol>
              </a:tblGrid>
              <a:tr h="104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 dirty="0">
                          <a:effectLst/>
                        </a:rPr>
                        <a:t>Veicamās darbības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5" marR="342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 dirty="0">
                          <a:effectLst/>
                        </a:rPr>
                        <a:t>Apraksts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5" marR="34225" marT="0" marB="0"/>
                </a:tc>
                <a:extLst>
                  <a:ext uri="{0D108BD9-81ED-4DB2-BD59-A6C34878D82A}">
                    <a16:rowId xmlns:a16="http://schemas.microsoft.com/office/drawing/2014/main" xmlns="" val="2131343123"/>
                  </a:ext>
                </a:extLst>
              </a:tr>
              <a:tr h="2134648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Ieceres saskaņošana būvvaldē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Pēc Sadarbības līguma noslēgšanas ar LVM MAV </a:t>
                      </a:r>
                      <a:r>
                        <a:rPr lang="lv-LV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apsaimniekotājs</a:t>
                      </a: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ierosina pirmās grupas ēkas būvniecību vai novietošanu attiecīgā novada būvvaldē, kur jāiesniedz: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</a:rPr>
                        <a:t>saskaņojums ar zemes īpašnieku - Vienošanās par MAV ierīkošanu;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</a:rPr>
                        <a:t>aizpildītu paskaidrojuma raksta I daļu (1. pielikums Ministru kabineta 2014.gada 2.septembra noteikumiem Nr.529);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</a:rPr>
                        <a:t>grafiskos dokumentus:</a:t>
                      </a: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</a:rPr>
                        <a:t>vizuālo risinājumu, bet novietošanas gadījumā – ražotāja būvizstrādājuma tehnisko dokumentāciju un grafisko dokumentu ar būves </a:t>
                      </a:r>
                      <a:r>
                        <a:rPr lang="lv-LV" sz="1600" dirty="0" smtClean="0">
                          <a:effectLst/>
                          <a:latin typeface="Calibri" panose="020F0502020204030204" pitchFamily="34" charset="0"/>
                        </a:rPr>
                        <a:t>fasādi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</a:rPr>
                        <a:t>situācijas plānu atbilstošā vizuāli uztveramā mērogā (M 1:250; M 1:500; M 1:1000) uz zemes robežu plāna, kurā norādīta paredzētā objekta piesaiste zemes gabalā un tā ārējie izmēri.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Būvvaldes saskaņojuma un visu būvvaldē iesniegto dokumentu kopijas divu nedēļu laikā pēc saskaņojuma veikšanas jāiesniedz LVM.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4310008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MAV ekspluatācija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 </a:t>
                      </a:r>
                      <a:r>
                        <a:rPr lang="lv-LV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apsaimniekotājs</a:t>
                      </a: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uzsāk MAV ekspluatāciju tikai pēc tā pabeigšanas un visu Sadarbības līgumā noteikto prasību izpildes.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564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3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5B8EAE2-1F86-4712-A095-26EC7671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/>
              <a:t>PRASĪBAS MAV INFRASTRUKTŪRAS KOMPLEKTĀCIJAI 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91" y="1415837"/>
            <a:ext cx="7970148" cy="54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BCE5B23-683F-42DB-BE28-2EF8CC88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/>
              <a:t>PRASĪBAS MAV INFRASTRUKTŪRAS PROJEKTĒŠANAI UN BŪVNIECĪBAI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358559A-8C2A-4956-AF43-54363D22E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13448"/>
              </p:ext>
            </p:extLst>
          </p:nvPr>
        </p:nvGraphicFramePr>
        <p:xfrm>
          <a:off x="361949" y="1447800"/>
          <a:ext cx="11649075" cy="4928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7289">
                  <a:extLst>
                    <a:ext uri="{9D8B030D-6E8A-4147-A177-3AD203B41FA5}">
                      <a16:colId xmlns:a16="http://schemas.microsoft.com/office/drawing/2014/main" xmlns="" val="2657421577"/>
                    </a:ext>
                  </a:extLst>
                </a:gridCol>
                <a:gridCol w="9311786">
                  <a:extLst>
                    <a:ext uri="{9D8B030D-6E8A-4147-A177-3AD203B41FA5}">
                      <a16:colId xmlns:a16="http://schemas.microsoft.com/office/drawing/2014/main" xmlns="" val="2837604803"/>
                    </a:ext>
                  </a:extLst>
                </a:gridCol>
              </a:tblGrid>
              <a:tr h="113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Veicamie pasākumi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Apraksts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0" marB="0"/>
                </a:tc>
                <a:extLst>
                  <a:ext uri="{0D108BD9-81ED-4DB2-BD59-A6C34878D82A}">
                    <a16:rowId xmlns:a16="http://schemas.microsoft.com/office/drawing/2014/main" xmlns="" val="336986221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Materiālu izvēle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lv-LV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 infrastruktūras objektu konstrukciju pamatmateriāls ir koks – pārsvarā mizots apaļkoks, kā arī dažādām konstrukcijām nepieciešamā izmēra zāģmateriāli – brusas, dēļi, u. c.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lv-LV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Jumtu segumiem drīkst izmantot plēstas apses un priedes skaidas, apses un skuju koku jumta dēlīšus,  zāģētus, ēvelētus skuju koku dēļus un citus dabiskus materiālus.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lv-LV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Elementu savienošanai izmantojamas skrūves, bultskrūves un naglas, vēlams, cinkotas vai ar citu pretkorozijas pārklājumu, vai arī no nerūsošā tērauda vai misiņa.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4254433"/>
                  </a:ext>
                </a:extLst>
              </a:tr>
              <a:tr h="46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MAV atpazīstamība</a:t>
                      </a:r>
                      <a:r>
                        <a:rPr lang="lv-LV" sz="1600" b="1" dirty="0">
                          <a:effectLst/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lv-LV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 labi redzamā vietā tiek uzstādīta informācija ar objekta </a:t>
                      </a:r>
                      <a:r>
                        <a:rPr lang="lv-LV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apsaimniekotāja</a:t>
                      </a:r>
                      <a:r>
                        <a:rPr lang="lv-LV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(medību tiesību lietotāja) nosaukumu. 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8106208"/>
                  </a:ext>
                </a:extLst>
              </a:tr>
              <a:tr h="227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Atpūtas vietas (galdi, soli, atkritumu tvertnes, ugunskura vietas, nojumes, tualetes, inventārs un infrastruktūra medījuma pirmapstrādei)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Galdus, solus veido no koka (ieteicams masīvkoka).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Galda virsma – </a:t>
                      </a:r>
                      <a:r>
                        <a:rPr kumimoji="0" lang="lv-LV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pusbaļķi</a:t>
                      </a: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vai no bieza dēļa (ne mazāk kā 5 cm biezumā), (ieteicams malējie dēļi apzāģēti no trim pusēm, ceturto atstājot dabisku (noņemot mizu).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Sols ar vai bez atzveltnes.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Nojume – ne lielāka par 60 m</a:t>
                      </a:r>
                      <a:r>
                        <a:rPr kumimoji="0" lang="lv-LV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Stabus, kuri paredzēti nesošajām konstrukcijām, jāierok zemē vismaz 50 cm dziļumā un jānoenkuro. Papildu stabilitātei balsta baļķiem apakšā piestiprināt šķērskokus, ja nepieciešams.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Medījuma pirmapstrādes galdiem pieļaujama virsma, kas atvieglo tā notīrīšanu. (piem., ūdens izturīgais saplāksnis, skārds).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Ugunskura vietai jābūt apliktai ar ieraktiem akmeņiem, izklātai ar nedegošu materiālu – smilti, granti. Attālums – ne tuvāk par 3 m no koka aprīkojuma elementiem un drošā attālumā no augošiem kokiem.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Iekārtas medījuma liemeņa pacelšanai izgatavo no koka konstrukcijām (mizotiem apaļkokiem vai brusām), kas ir atsevišķi stāvošas un nav saistītas ar augošiem kokiem. 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lv-LV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Gaļas skaldāmo bluķi izgatavo no koka (ieteicams cietais lapu koks)</a:t>
                      </a:r>
                      <a:endParaRPr kumimoji="0" lang="lv-LV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294" marR="40294" marT="0" marB="0"/>
                </a:tc>
                <a:extLst>
                  <a:ext uri="{0D108BD9-81ED-4DB2-BD59-A6C34878D82A}">
                    <a16:rowId xmlns:a16="http://schemas.microsoft.com/office/drawing/2014/main" xmlns="" val="2388591708"/>
                  </a:ext>
                </a:extLst>
              </a:tr>
              <a:tr h="57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Objektu likvidēšana, demontāža</a:t>
                      </a:r>
                      <a:r>
                        <a:rPr lang="lv-LV" sz="1600" b="1" dirty="0">
                          <a:effectLst/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lv-LV" sz="1200" dirty="0">
                          <a:effectLst/>
                        </a:rPr>
                        <a:t>Ja objekts nolietojies vai tas zaudējis savu nozīmi, </a:t>
                      </a:r>
                      <a:r>
                        <a:rPr lang="lv-LV" sz="1200" dirty="0" err="1">
                          <a:effectLst/>
                        </a:rPr>
                        <a:t>apsaimniekotājs</a:t>
                      </a:r>
                      <a:r>
                        <a:rPr lang="lv-LV" sz="1200" dirty="0">
                          <a:effectLst/>
                        </a:rPr>
                        <a:t> to atjauno vai demontē.</a:t>
                      </a: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lv-LV" sz="1200" dirty="0">
                          <a:effectLst/>
                        </a:rPr>
                        <a:t>Ja objekts būvēts saskaņā ar tehnisko projektu, tā nojaukšanai tiek izstrādāts tehniskais projekts, ko saskaņo ar būvvaldi.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4" marR="40294" marT="0" marB="0"/>
                </a:tc>
                <a:extLst>
                  <a:ext uri="{0D108BD9-81ED-4DB2-BD59-A6C34878D82A}">
                    <a16:rowId xmlns:a16="http://schemas.microsoft.com/office/drawing/2014/main" xmlns="" val="192104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3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0706671-230C-42CD-A608-AC9E8B7D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666140"/>
          </a:xfrm>
        </p:spPr>
        <p:txBody>
          <a:bodyPr>
            <a:noAutofit/>
          </a:bodyPr>
          <a:lstStyle/>
          <a:p>
            <a:r>
              <a:rPr lang="lv-LV" sz="3600" dirty="0"/>
              <a:t>PRASĪBAS MAV APSAIMNIEKOŠANAI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CED9D32-4933-4BE5-AED6-15284D514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95350"/>
              </p:ext>
            </p:extLst>
          </p:nvPr>
        </p:nvGraphicFramePr>
        <p:xfrm>
          <a:off x="369277" y="1011666"/>
          <a:ext cx="11458574" cy="45332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1643304103"/>
                    </a:ext>
                  </a:extLst>
                </a:gridCol>
                <a:gridCol w="2584938">
                  <a:extLst>
                    <a:ext uri="{9D8B030D-6E8A-4147-A177-3AD203B41FA5}">
                      <a16:colId xmlns:a16="http://schemas.microsoft.com/office/drawing/2014/main" xmlns="" val="3362351586"/>
                    </a:ext>
                  </a:extLst>
                </a:gridCol>
                <a:gridCol w="7273436">
                  <a:extLst>
                    <a:ext uri="{9D8B030D-6E8A-4147-A177-3AD203B41FA5}">
                      <a16:colId xmlns:a16="http://schemas.microsoft.com/office/drawing/2014/main" xmlns="" val="2024298940"/>
                    </a:ext>
                  </a:extLst>
                </a:gridCol>
              </a:tblGrid>
              <a:tr h="226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Veicamie pasākumi</a:t>
                      </a:r>
                      <a:endParaRPr lang="lv-LV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>
                          <a:effectLst/>
                        </a:rPr>
                        <a:t>Apraksts</a:t>
                      </a:r>
                      <a:endParaRPr lang="lv-LV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LVM prasības</a:t>
                      </a:r>
                      <a:endParaRPr lang="lv-LV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extLst>
                  <a:ext uri="{0D108BD9-81ED-4DB2-BD59-A6C34878D82A}">
                    <a16:rowId xmlns:a16="http://schemas.microsoft.com/office/drawing/2014/main" xmlns="" val="595042869"/>
                  </a:ext>
                </a:extLst>
              </a:tr>
              <a:tr h="943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Teritorijas atbrīvošana no apauguma un pielūžņojuma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Krūmu,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atvasāju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zāles  pļaušana un aizvākšana.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Pielūžņojuma aizvākšana.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Pavasarī pēc sniega nokušanas veic iepriekšējā gada apauguma novākšanu.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Nopļautos krūmus un atvasāju atstāj satrūdēšanai, aizvāc no teritorijas, izkliedē mežā vai sadedzina).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 retāk kā reizi veģetācijas sezonas laikā apsaimniekotājs MAV nopļauj zāli.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915816"/>
                  </a:ext>
                </a:extLst>
              </a:tr>
              <a:tr h="66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Atkritumu apsaimniekošana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 veidu atkritumu savākšana un aizvešana.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Atkritumu savākšana tiek veikta MAV teritorijā un tai tieši piegulošajās platībās (vismaz 50m attālumā ap MAV).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Atkritumu novietošanai tiek uzstādītas urnas/tvertnes un konteineri.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 apsaimniekotājs nodrošina, lai savvaļas dzīvniekiem (zīdītājdzīvniekiem un putniem) piekļuve atkritumiem, t. sk. medījuma blakusproduktiem būtu slēgta.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316470"/>
                  </a:ext>
                </a:extLst>
              </a:tr>
              <a:tr h="66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Ugunskura vietas uzturēšana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Pelnu un nesadegušo atkritumu aizvākšana, akmeņu sakārtošana, ugunskura vietas tīrīšana, ugunskuram piegulošās teritorijas uzturēšana (1,5 m rādiusā).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Ugunskura vietu uztur tīrībā un funkcionālā kārtībā visas sezonas garumā.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Reizi sezonā (pavasarī) veic ugunskura vietas atjaunošanu – ugunskura vietas iztīrīšanu līdz grunts slānim, pelnu aizvākšanu, ugunskura malas akmeņu sakārtošanu.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494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0706671-230C-42CD-A608-AC9E8B7D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666140"/>
          </a:xfrm>
        </p:spPr>
        <p:txBody>
          <a:bodyPr>
            <a:noAutofit/>
          </a:bodyPr>
          <a:lstStyle/>
          <a:p>
            <a:r>
              <a:rPr lang="lv-LV" sz="3600" dirty="0"/>
              <a:t>PRASĪBAS MAV APSAIMNIEKOŠANAI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CED9D32-4933-4BE5-AED6-15284D514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92590"/>
              </p:ext>
            </p:extLst>
          </p:nvPr>
        </p:nvGraphicFramePr>
        <p:xfrm>
          <a:off x="369277" y="922430"/>
          <a:ext cx="11458574" cy="59788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1643304103"/>
                    </a:ext>
                  </a:extLst>
                </a:gridCol>
                <a:gridCol w="2584938">
                  <a:extLst>
                    <a:ext uri="{9D8B030D-6E8A-4147-A177-3AD203B41FA5}">
                      <a16:colId xmlns:a16="http://schemas.microsoft.com/office/drawing/2014/main" xmlns="" val="3362351586"/>
                    </a:ext>
                  </a:extLst>
                </a:gridCol>
                <a:gridCol w="7273436">
                  <a:extLst>
                    <a:ext uri="{9D8B030D-6E8A-4147-A177-3AD203B41FA5}">
                      <a16:colId xmlns:a16="http://schemas.microsoft.com/office/drawing/2014/main" xmlns="" val="2024298940"/>
                    </a:ext>
                  </a:extLst>
                </a:gridCol>
              </a:tblGrid>
              <a:tr h="326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Veicamie pasākumi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>
                          <a:effectLst/>
                        </a:rPr>
                        <a:t>Apraksts</a:t>
                      </a:r>
                      <a:endParaRPr lang="lv-LV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LVM prasības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extLst>
                  <a:ext uri="{0D108BD9-81ED-4DB2-BD59-A6C34878D82A}">
                    <a16:rowId xmlns:a16="http://schemas.microsoft.com/office/drawing/2014/main" xmlns="" val="595042869"/>
                  </a:ext>
                </a:extLst>
              </a:tr>
              <a:tr h="459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Malkas sagatavošana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Ugunskura malkas sagatavošana, pievešana.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Malku ugunskuram atkarībā no patēriņa iegūst, sagatavo un pieved MAV apsaimniekotājs. 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Aizliegts ugunskuram nepieciešamo malku iegūt MAV vai tam piegulošajā teritorijā bez iegādes no LVM.   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4993467"/>
                  </a:ext>
                </a:extLst>
              </a:tr>
              <a:tr h="1101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Higiēnas prasību nodrošināšana MAV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Galdu, solu, tualešu, atkritumu urnas un konteineru tīrības uzturēšana.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lv-LV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Tualetes ēkas, galdi, soli, atkritumu urnas un konteineri jāuztur tehniskā kārtībā un tīrībā, t. sk. vietas un virsmas, kur veikta medījuma pirmapstrāde un uzglabāšana.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Tualešu, galdu, solu uzkopšanu (tīrīšanu, slaucīšanu, mazgāšanu) veic MAV apsaimniekotājs.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Atkritumu konteineri un urnas regulāri jāiztukšo, nepieļaujot organisko atkritumu trūdēšanu un nepatīkamu smaku izplatīšanos. Konteineru un urnu konstrukcijai jānodrošina aizsardzība pret savvaļas dzīvniekiem.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Dzīvnieku izcelsmes blakusproduktus, kas nav paredzēti cilvēku patēriņam, savāc, pārstrādā vai likvidē saskaņā ar LR normatīvo aktu prasībām.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8230216"/>
                  </a:ext>
                </a:extLst>
              </a:tr>
              <a:tr h="118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Infrastruktūras objektu un to elementu ikdienas uzturēšana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0" marR="23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Infrastruktūras objektu un to elementu remonts, atjaunošana, apkope, kā arī ikdienas uzturēšana.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apsaimniekotājs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nodrošina pavasarī (līdz 1. jūnijam) infrastruktūras objektu apsekošanu un stāvokļa novērtēšanu. Atbilstoši stāvokļa novērtējumam veic: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bojāto objektu un infrastruktūras elementu remontu un nomaiņu,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galdu un solu darba virsmu atjaunošanu noslīpējot,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koka detaļu apstrādi ar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antiseptiķi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Infrastruktūras ikdienas uzturēšanu, remontu, atjaunošanu, apkopi sezonas laikā veic MAV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apsaimniekotājs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Pēc ZLS norādījumiem par bojātiem infrastruktūras objektiem vai to elementiem, MAV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apsaimniekotājs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tos novērš viena kalendārā mēneša laikā.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0716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2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Rīcības plāns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253553"/>
              </p:ext>
            </p:extLst>
          </p:nvPr>
        </p:nvGraphicFramePr>
        <p:xfrm>
          <a:off x="659848" y="2560638"/>
          <a:ext cx="10198100" cy="358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22"/>
                <a:gridCol w="3983428"/>
                <a:gridCol w="3740150"/>
                <a:gridCol w="1358900"/>
              </a:tblGrid>
              <a:tr h="512233">
                <a:tc>
                  <a:txBody>
                    <a:bodyPr/>
                    <a:lstStyle/>
                    <a:p>
                      <a:r>
                        <a:rPr lang="lv-LV" dirty="0" smtClean="0"/>
                        <a:t>Termiņš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Darbība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Darbība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Termiņš</a:t>
                      </a:r>
                      <a:endParaRPr lang="lv-LV" dirty="0"/>
                    </a:p>
                  </a:txBody>
                  <a:tcPr/>
                </a:tc>
              </a:tr>
              <a:tr h="512233">
                <a:tc>
                  <a:txBody>
                    <a:bodyPr/>
                    <a:lstStyle/>
                    <a:p>
                      <a:r>
                        <a:rPr lang="lv-LV" dirty="0" smtClean="0"/>
                        <a:t>SEP 2018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Inventarizācija (MIUS pieprasa info</a:t>
                      </a:r>
                      <a:r>
                        <a:rPr lang="lv-LV" baseline="0" dirty="0" smtClean="0"/>
                        <a:t> no MTN</a:t>
                      </a:r>
                      <a:r>
                        <a:rPr lang="lv-LV" dirty="0" smtClean="0"/>
                        <a:t>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Inventarizācija (MIUS pieprasa info</a:t>
                      </a:r>
                      <a:r>
                        <a:rPr lang="lv-LV" baseline="0" dirty="0" smtClean="0"/>
                        <a:t> no MTN</a:t>
                      </a:r>
                      <a:r>
                        <a:rPr lang="lv-LV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SEP 2018</a:t>
                      </a:r>
                      <a:endParaRPr lang="lv-LV" dirty="0"/>
                    </a:p>
                  </a:txBody>
                  <a:tcPr/>
                </a:tc>
              </a:tr>
              <a:tr h="512233">
                <a:tc>
                  <a:txBody>
                    <a:bodyPr/>
                    <a:lstStyle/>
                    <a:p>
                      <a:r>
                        <a:rPr lang="lv-LV" dirty="0" smtClean="0"/>
                        <a:t>OKT 2018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Izveidot GEO punktu slāni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NĪP salīdzina ar ēku kadastra</a:t>
                      </a:r>
                      <a:r>
                        <a:rPr lang="lv-LV" baseline="0" dirty="0" smtClean="0"/>
                        <a:t> slāni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SEP</a:t>
                      </a:r>
                    </a:p>
                    <a:p>
                      <a:r>
                        <a:rPr lang="lv-LV" dirty="0" smtClean="0"/>
                        <a:t>2018</a:t>
                      </a:r>
                      <a:endParaRPr lang="lv-LV" dirty="0"/>
                    </a:p>
                  </a:txBody>
                  <a:tcPr/>
                </a:tc>
              </a:tr>
              <a:tr h="512233">
                <a:tc>
                  <a:txBody>
                    <a:bodyPr/>
                    <a:lstStyle/>
                    <a:p>
                      <a:r>
                        <a:rPr lang="lv-LV" dirty="0" smtClean="0"/>
                        <a:t>JAN 2019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Analīze (MK un NĪP)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Analīze (NĪP)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JAN 2019</a:t>
                      </a:r>
                      <a:endParaRPr lang="lv-LV" dirty="0"/>
                    </a:p>
                  </a:txBody>
                  <a:tcPr/>
                </a:tc>
              </a:tr>
              <a:tr h="512233">
                <a:tc>
                  <a:txBody>
                    <a:bodyPr/>
                    <a:lstStyle/>
                    <a:p>
                      <a:r>
                        <a:rPr lang="lv-LV" dirty="0" smtClean="0"/>
                        <a:t>MAR</a:t>
                      </a:r>
                    </a:p>
                    <a:p>
                      <a:r>
                        <a:rPr lang="lv-LV" dirty="0" smtClean="0"/>
                        <a:t>2019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Vēstule par </a:t>
                      </a:r>
                      <a:r>
                        <a:rPr lang="lv-LV" dirty="0" smtClean="0"/>
                        <a:t>sadarbības </a:t>
                      </a:r>
                      <a:r>
                        <a:rPr lang="lv-LV" dirty="0" smtClean="0"/>
                        <a:t>līguma slēgšanu (pielāgot, uzturēt</a:t>
                      </a:r>
                      <a:r>
                        <a:rPr lang="lv-LV" dirty="0" smtClean="0"/>
                        <a:t>) vai nojaukšanu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Vēstule par rīcības scenārijiem</a:t>
                      </a:r>
                    </a:p>
                    <a:p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Sarunas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MAR/JUN 2019</a:t>
                      </a:r>
                      <a:endParaRPr lang="lv-LV" dirty="0"/>
                    </a:p>
                  </a:txBody>
                  <a:tcPr/>
                </a:tc>
              </a:tr>
              <a:tr h="512233">
                <a:tc>
                  <a:txBody>
                    <a:bodyPr/>
                    <a:lstStyle/>
                    <a:p>
                      <a:r>
                        <a:rPr lang="lv-LV" dirty="0" smtClean="0"/>
                        <a:t>NOV 2019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Noslēgts līgums un pielāgotas MAV vai veikta nojaukšana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Ēku piederības sakārtošana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DEC 2022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aisnstūris ar noapaļotiem stūriem 4"/>
          <p:cNvSpPr/>
          <p:nvPr/>
        </p:nvSpPr>
        <p:spPr>
          <a:xfrm>
            <a:off x="1491974" y="1417638"/>
            <a:ext cx="2247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Esošās MAV</a:t>
            </a:r>
            <a:endParaRPr lang="lv-LV" dirty="0"/>
          </a:p>
        </p:txBody>
      </p:sp>
      <p:sp>
        <p:nvSpPr>
          <p:cNvPr id="6" name="Taisnstūris ar noapaļotiem stūriem 5"/>
          <p:cNvSpPr/>
          <p:nvPr/>
        </p:nvSpPr>
        <p:spPr>
          <a:xfrm>
            <a:off x="6537187" y="1417638"/>
            <a:ext cx="2247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Esošās Ēkas</a:t>
            </a:r>
            <a:endParaRPr lang="lv-LV" dirty="0"/>
          </a:p>
        </p:txBody>
      </p:sp>
      <p:sp>
        <p:nvSpPr>
          <p:cNvPr id="7" name="Taisnstūris ar noapaļotiem stūriem 6"/>
          <p:cNvSpPr/>
          <p:nvPr/>
        </p:nvSpPr>
        <p:spPr>
          <a:xfrm>
            <a:off x="8044069" y="6003235"/>
            <a:ext cx="353833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lv-LV" sz="1400" dirty="0" smtClean="0"/>
              <a:t>- līdz </a:t>
            </a:r>
            <a:r>
              <a:rPr lang="lv-LV" sz="1400" dirty="0"/>
              <a:t>31.12.2020. uzrādīt LVM </a:t>
            </a:r>
            <a:r>
              <a:rPr lang="lv-LV" sz="1400" dirty="0" smtClean="0"/>
              <a:t>būvju </a:t>
            </a:r>
            <a:r>
              <a:rPr lang="lv-LV" sz="1400" dirty="0"/>
              <a:t>īpašuma tiesību pamatojošos dokumentus,</a:t>
            </a:r>
          </a:p>
          <a:p>
            <a:pPr fontAlgn="t"/>
            <a:r>
              <a:rPr lang="lv-LV" sz="1400" dirty="0"/>
              <a:t>- līdz 31.12.2022. sakārtot būvju īpašuma tiesības, </a:t>
            </a:r>
          </a:p>
        </p:txBody>
      </p:sp>
    </p:spTree>
    <p:extLst>
      <p:ext uri="{BB962C8B-B14F-4D97-AF65-F5344CB8AC3E}">
        <p14:creationId xmlns:p14="http://schemas.microsoft.com/office/powerpoint/2010/main" val="262958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11" y="3800061"/>
            <a:ext cx="3486150" cy="2895600"/>
          </a:xfrm>
          <a:prstGeom prst="rect">
            <a:avLst/>
          </a:prstGeom>
        </p:spPr>
      </p:pic>
      <p:sp>
        <p:nvSpPr>
          <p:cNvPr id="5" name="Taisnstūris ar noapaļotiem stūriem 4"/>
          <p:cNvSpPr/>
          <p:nvPr/>
        </p:nvSpPr>
        <p:spPr>
          <a:xfrm>
            <a:off x="1646859" y="2080590"/>
            <a:ext cx="222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Kārtībai jābūt!</a:t>
            </a:r>
            <a:endParaRPr lang="lv-LV" dirty="0"/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5915" y="2579201"/>
            <a:ext cx="6066485" cy="30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666140"/>
          </a:xfrm>
        </p:spPr>
        <p:txBody>
          <a:bodyPr>
            <a:noAutofit/>
          </a:bodyPr>
          <a:lstStyle/>
          <a:p>
            <a:r>
              <a:rPr lang="lv-LV" sz="3600" b="1" dirty="0"/>
              <a:t>Mērķi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3540" y="6210300"/>
            <a:ext cx="609600" cy="457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lv-LV" sz="2800" dirty="0">
                <a:solidFill>
                  <a:schemeClr val="dk1"/>
                </a:solidFill>
              </a:rPr>
              <a:t>Izvērtēt infrastruktūras izveides nepieciešamību un iespējas medījuma pirmapstrādei un mednieku atpūtai.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lv-LV" sz="2800" dirty="0">
                <a:solidFill>
                  <a:schemeClr val="dk1"/>
                </a:solidFill>
              </a:rPr>
              <a:t>Izstrādāt vienotas prasības mednieku atpūtas vietu infrastruktūras plānošanai, saskaņošanai, izveidei un ekspluatācijai.</a:t>
            </a:r>
          </a:p>
          <a:p>
            <a:pPr marL="457200" lvl="0" indent="-457200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lv-LV" sz="2800" dirty="0">
                <a:solidFill>
                  <a:schemeClr val="dk1"/>
                </a:solidFill>
              </a:rPr>
              <a:t>LVM (kopīgi ar mednieku sabiedriskajām organizācijām) veikt esošo, uz valsts zemes ierīkoto, mednieku atpūtas vietu inventarizāciju un to atbilstības novērtējumu LR likumdošanas prasībām.</a:t>
            </a:r>
          </a:p>
          <a:p>
            <a:pPr marL="457200" lvl="0" indent="-457200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lv-LV" sz="2800" dirty="0">
                <a:solidFill>
                  <a:schemeClr val="dk1"/>
                </a:solidFill>
              </a:rPr>
              <a:t>Izstrādāt rīcības plānu un nosacījumus esošo mednieku atpūtas vietu turpmākai ekspluatācijai.</a:t>
            </a:r>
          </a:p>
        </p:txBody>
      </p:sp>
    </p:spTree>
    <p:extLst>
      <p:ext uri="{BB962C8B-B14F-4D97-AF65-F5344CB8AC3E}">
        <p14:creationId xmlns:p14="http://schemas.microsoft.com/office/powerpoint/2010/main" val="29757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78E3570-7EE0-4683-BCF2-3B4E4CCF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006" y="-18055"/>
            <a:ext cx="10363200" cy="1141200"/>
          </a:xfrm>
        </p:spPr>
        <p:txBody>
          <a:bodyPr/>
          <a:lstStyle/>
          <a:p>
            <a:r>
              <a:rPr lang="lv-LV" dirty="0"/>
              <a:t>Mednieku atpūtas vietas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A77F96-799B-4805-8334-49C640994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470" y="4256175"/>
            <a:ext cx="1937825" cy="2583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E472DB-6C67-42E1-9867-62DADB113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39" y="1266262"/>
            <a:ext cx="3108726" cy="174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36F9C3-B720-4B0C-91F0-F3F017E83F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807" y="1123145"/>
            <a:ext cx="3250595" cy="2437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F083A6-990C-4D43-8D9D-2FF20A91DB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626" y="1842355"/>
            <a:ext cx="2817678" cy="3756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8DA10B-52EA-4F11-AF44-B3252D6855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857" y="1247511"/>
            <a:ext cx="3221252" cy="24159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6939796-2BB4-4F54-BA22-32BAF6A6C3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693" y="1384601"/>
            <a:ext cx="3374126" cy="25305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8FC7D5-B659-4A81-A082-8B75F6B6C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36" y="4388077"/>
            <a:ext cx="3143307" cy="23574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F32D71-FB85-4655-BFD2-0ACCE783857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287" y="2382833"/>
            <a:ext cx="2810013" cy="37466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F8F6FBB-6B02-4FAE-A819-2B1D4093CB1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52" y="4176652"/>
            <a:ext cx="3222138" cy="24166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A32C34C-8860-401B-A2BA-877699C5B2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39" y="4289241"/>
            <a:ext cx="3158972" cy="23692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16F64A5-B70A-4B57-84DD-68D109DCFDD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2" y="4289241"/>
            <a:ext cx="3175748" cy="23818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3C7F673-71A7-411C-BF77-B738A02FB75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10" y="1333469"/>
            <a:ext cx="3183118" cy="23873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918581A-FA03-4CE4-A19E-43278ED14FB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56" y="1514547"/>
            <a:ext cx="3566880" cy="26751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0BD726F-B7DD-43C4-BE84-F327E516F0C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82" y="4394047"/>
            <a:ext cx="3982658" cy="23895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399ECA0-BA91-420A-A1F3-FDDEC8E7F48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96" y="1454803"/>
            <a:ext cx="3092568" cy="2319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ACE931-2BF3-4DD3-BA12-1BAEADFC1A6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668" y="4573778"/>
            <a:ext cx="4028736" cy="22661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3CCF25A-6D1A-4402-83D1-1F3705632A8E}"/>
              </a:ext>
            </a:extLst>
          </p:cNvPr>
          <p:cNvSpPr txBox="1"/>
          <p:nvPr/>
        </p:nvSpPr>
        <p:spPr>
          <a:xfrm>
            <a:off x="117733" y="853674"/>
            <a:ext cx="5619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2FD652B-32B5-455A-B668-FEB5C1E96E6A}"/>
              </a:ext>
            </a:extLst>
          </p:cNvPr>
          <p:cNvSpPr txBox="1"/>
          <p:nvPr/>
        </p:nvSpPr>
        <p:spPr>
          <a:xfrm>
            <a:off x="0" y="3782886"/>
            <a:ext cx="5619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/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987B533-742C-4867-9DCF-D995AD4A8616}"/>
              </a:ext>
            </a:extLst>
          </p:cNvPr>
          <p:cNvSpPr txBox="1"/>
          <p:nvPr/>
        </p:nvSpPr>
        <p:spPr>
          <a:xfrm>
            <a:off x="3693444" y="964137"/>
            <a:ext cx="5619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/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6624077-D90B-4B7C-99D1-A5DC1BDB862B}"/>
              </a:ext>
            </a:extLst>
          </p:cNvPr>
          <p:cNvSpPr txBox="1"/>
          <p:nvPr/>
        </p:nvSpPr>
        <p:spPr>
          <a:xfrm>
            <a:off x="8310150" y="4071509"/>
            <a:ext cx="5619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/>
              <a:t>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CB42C81-4336-47EB-B422-E5B220013C69}"/>
              </a:ext>
            </a:extLst>
          </p:cNvPr>
          <p:cNvSpPr txBox="1"/>
          <p:nvPr/>
        </p:nvSpPr>
        <p:spPr>
          <a:xfrm>
            <a:off x="9956545" y="1161305"/>
            <a:ext cx="5619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873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A40BD88-FA8A-4789-8511-4D660324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/>
              <a:t>Mednieku atpūtas vietu skaits LVM reģionos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D8C79E-73B3-4067-9E0F-A50BEB71AF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17" y="1508879"/>
            <a:ext cx="10280405" cy="53491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035" y="3088620"/>
            <a:ext cx="265043" cy="38344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b="1" dirty="0" smtClean="0"/>
              <a:t>4</a:t>
            </a:r>
            <a:endParaRPr lang="lv-LV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0192" y="4460220"/>
            <a:ext cx="41870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lv-LV" b="1" dirty="0" smtClean="0"/>
              <a:t>20</a:t>
            </a:r>
            <a:endParaRPr lang="lv-LV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29130" y="2719288"/>
            <a:ext cx="22528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b="1" dirty="0" smtClean="0"/>
              <a:t>6</a:t>
            </a:r>
            <a:endParaRPr lang="lv-LV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82138" y="4460220"/>
            <a:ext cx="5499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b="1" dirty="0" smtClean="0"/>
              <a:t>14</a:t>
            </a:r>
            <a:endParaRPr lang="lv-LV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04273" y="4295431"/>
            <a:ext cx="5499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b="1" dirty="0" smtClean="0"/>
              <a:t>14</a:t>
            </a:r>
            <a:endParaRPr lang="lv-LV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1103" y="2944141"/>
            <a:ext cx="5499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b="1" dirty="0" smtClean="0"/>
              <a:t>21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853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463174"/>
            <a:ext cx="10363200" cy="1143000"/>
          </a:xfrm>
        </p:spPr>
        <p:txBody>
          <a:bodyPr>
            <a:noAutofit/>
          </a:bodyPr>
          <a:lstStyle/>
          <a:p>
            <a:r>
              <a:rPr lang="lv-LV" sz="3600" dirty="0"/>
              <a:t>Mednieku atpūtas vietu likumiskais statuss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319753" y="1730605"/>
            <a:ext cx="9697039" cy="43496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2400" b="1" dirty="0"/>
              <a:t>Saskaņā ar LR </a:t>
            </a:r>
            <a:r>
              <a:rPr lang="lv-LV" sz="2400" b="1" dirty="0" smtClean="0"/>
              <a:t>normatīvo aktu </a:t>
            </a:r>
            <a:r>
              <a:rPr lang="lv-LV" sz="2400" b="1" dirty="0"/>
              <a:t>prasībām</a:t>
            </a:r>
          </a:p>
          <a:p>
            <a:pPr marL="274320" lvl="1" indent="0">
              <a:buNone/>
            </a:pPr>
            <a:r>
              <a:rPr lang="lv-LV" dirty="0"/>
              <a:t>2014. g. MK noteikumi Nr. 500</a:t>
            </a:r>
            <a:r>
              <a:rPr lang="lv-LV" b="1" dirty="0"/>
              <a:t> Vispārīgie būvnoteikumi</a:t>
            </a:r>
            <a:r>
              <a:rPr lang="lv-LV" i="1" dirty="0"/>
              <a:t> (1. pielikums 1. grupas ēkas) *</a:t>
            </a:r>
          </a:p>
          <a:p>
            <a:pPr marL="0" indent="0">
              <a:buNone/>
            </a:pPr>
            <a:endParaRPr lang="lv-LV" sz="2400" b="1" dirty="0"/>
          </a:p>
          <a:p>
            <a:pPr marL="0" indent="0">
              <a:buNone/>
            </a:pPr>
            <a:r>
              <a:rPr lang="lv-LV" sz="2400" b="1" dirty="0"/>
              <a:t>un LVM izpratnē </a:t>
            </a:r>
          </a:p>
          <a:p>
            <a:pPr marL="0" indent="0">
              <a:buNone/>
            </a:pPr>
            <a:endParaRPr lang="lv-LV" sz="2900" b="1" dirty="0"/>
          </a:p>
          <a:p>
            <a:pPr marL="274320" lvl="1" indent="0">
              <a:buNone/>
            </a:pPr>
            <a:r>
              <a:rPr lang="lv-LV" sz="2900" b="1" dirty="0">
                <a:solidFill>
                  <a:srgbClr val="C00000"/>
                </a:solidFill>
              </a:rPr>
              <a:t>Atpūtas vieta ir inženierbūve (atsevišķi labiekārtojuma elementi – galds, soli, ugunskura vieta) un/vai ēka (nojume vai </a:t>
            </a:r>
            <a:r>
              <a:rPr lang="lv-LV" sz="2900" b="1" dirty="0" err="1">
                <a:solidFill>
                  <a:srgbClr val="C00000"/>
                </a:solidFill>
              </a:rPr>
              <a:t>vienstāva</a:t>
            </a:r>
            <a:r>
              <a:rPr lang="lv-LV" sz="2900" b="1" dirty="0">
                <a:solidFill>
                  <a:srgbClr val="C00000"/>
                </a:solidFill>
              </a:rPr>
              <a:t> ēka ar nenorobežotām iekštelpām, kuras apbūves laukums mazāks par 60 m²).</a:t>
            </a:r>
          </a:p>
          <a:p>
            <a:pPr marL="274320" lvl="1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*  1. grupas ēkas: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lv-LV" sz="2400" dirty="0"/>
              <a:t>Ārpus pilsētu un ciemu teritorijām </a:t>
            </a:r>
            <a:r>
              <a:rPr lang="lv-LV" sz="2400" dirty="0" err="1"/>
              <a:t>vienstāva</a:t>
            </a:r>
            <a:r>
              <a:rPr lang="lv-LV" sz="2400" dirty="0"/>
              <a:t> lauku saimniecību nedzīvojamā ēka, kura nav paredzēta dzīvnieku turēšanai, un palīgēka (piemēram, saimniecības ēka, noliktava, šķūnis, pagrabs, nojume, garāža) ar apbūves laukumu līdz 60 m</a:t>
            </a:r>
            <a:r>
              <a:rPr lang="lv-LV" sz="2400" baseline="30000" dirty="0"/>
              <a:t>2</a:t>
            </a:r>
            <a:r>
              <a:rPr lang="lv-LV" sz="2400" dirty="0"/>
              <a:t>.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6089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7C11B42-5F4F-4D27-BB75-02756E17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701309"/>
          </a:xfrm>
        </p:spPr>
        <p:txBody>
          <a:bodyPr>
            <a:noAutofit/>
          </a:bodyPr>
          <a:lstStyle/>
          <a:p>
            <a:r>
              <a:rPr lang="lv-LV" sz="3200" dirty="0"/>
              <a:t>Mednieku atpūtas vietu vizuālais vērtējums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0F29C5-50D3-47C0-A083-C35FCB315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737" y="3355326"/>
            <a:ext cx="2560163" cy="1536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DF9920-6128-484B-A81C-CC3415915AAC}"/>
              </a:ext>
            </a:extLst>
          </p:cNvPr>
          <p:cNvSpPr txBox="1"/>
          <p:nvPr/>
        </p:nvSpPr>
        <p:spPr>
          <a:xfrm>
            <a:off x="6042828" y="3529376"/>
            <a:ext cx="47194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sz="2400" b="1" dirty="0" smtClean="0"/>
              <a:t>-</a:t>
            </a:r>
            <a:endParaRPr lang="lv-LV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43EF63-6303-4358-A7F7-ED9B1E1A3279}"/>
              </a:ext>
            </a:extLst>
          </p:cNvPr>
          <p:cNvSpPr txBox="1"/>
          <p:nvPr/>
        </p:nvSpPr>
        <p:spPr>
          <a:xfrm>
            <a:off x="4607928" y="3529376"/>
            <a:ext cx="573817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sz="2400" b="1" dirty="0" smtClean="0"/>
              <a:t>+</a:t>
            </a:r>
            <a:endParaRPr lang="lv-LV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5B90983-E740-4110-B327-160A175AF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738" y="1518941"/>
            <a:ext cx="2560163" cy="17257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0A457A-1017-478D-ABF2-CB3EF2F81E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542" y="1518942"/>
            <a:ext cx="2737851" cy="17257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1347E3A-5285-492D-9E35-D3B0B430B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736" y="5098556"/>
            <a:ext cx="2560163" cy="1656206"/>
          </a:xfrm>
          <a:prstGeom prst="rect">
            <a:avLst/>
          </a:prstGeom>
        </p:spPr>
      </p:pic>
      <p:sp>
        <p:nvSpPr>
          <p:cNvPr id="26" name="Arrow: Left-Right 25">
            <a:extLst>
              <a:ext uri="{FF2B5EF4-FFF2-40B4-BE49-F238E27FC236}">
                <a16:creationId xmlns:a16="http://schemas.microsoft.com/office/drawing/2014/main" xmlns="" id="{B9E18271-3904-49B3-8993-03102AFF1879}"/>
              </a:ext>
            </a:extLst>
          </p:cNvPr>
          <p:cNvSpPr/>
          <p:nvPr/>
        </p:nvSpPr>
        <p:spPr>
          <a:xfrm>
            <a:off x="4296698" y="2851355"/>
            <a:ext cx="2562818" cy="1817709"/>
          </a:xfrm>
          <a:prstGeom prst="leftRightArrow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0A1329-E772-4132-8815-16E86E0585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540" y="5073711"/>
            <a:ext cx="2737851" cy="1659194"/>
          </a:xfrm>
          <a:prstGeom prst="rect">
            <a:avLst/>
          </a:prstGeom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xmlns="" id="{D78707EA-903E-4188-AD09-AA4528AF4BF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2" y="3355326"/>
            <a:ext cx="2704219" cy="15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49F6568-4755-4BF2-A309-48C7C7E6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24" y="2603597"/>
            <a:ext cx="10363200" cy="1141200"/>
          </a:xfrm>
        </p:spPr>
        <p:txBody>
          <a:bodyPr>
            <a:noAutofit/>
          </a:bodyPr>
          <a:lstStyle/>
          <a:p>
            <a:r>
              <a:rPr lang="lv-LV" sz="3200" dirty="0"/>
              <a:t>AS “Latvijas valsts meži” vadlīnijas/prasības mednieku atpūtas vietu infrastruktūras izveidei un ekspluatācijai</a:t>
            </a:r>
          </a:p>
        </p:txBody>
      </p:sp>
    </p:spTree>
    <p:extLst>
      <p:ext uri="{BB962C8B-B14F-4D97-AF65-F5344CB8AC3E}">
        <p14:creationId xmlns:p14="http://schemas.microsoft.com/office/powerpoint/2010/main" val="34037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80AF05-5C5E-4B94-A8D2-7990696E39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0" y="1787647"/>
            <a:ext cx="10363200" cy="4572000"/>
          </a:xfrm>
        </p:spPr>
        <p:txBody>
          <a:bodyPr>
            <a:normAutofit fontScale="92500" lnSpcReduction="10000"/>
          </a:bodyPr>
          <a:lstStyle/>
          <a:p>
            <a:r>
              <a:rPr lang="lv-LV" sz="2800" dirty="0"/>
              <a:t>Noteikt  AS “Latvijas valsts meži ”(LVM) apsaimniekoto zemju platībās vienotas prasības  medniekiem nepieciešamās atpūtas vietu (MAV) un medījuma pirmapstrādes vietu  infrastruktūras plānošanai, saskaņošanai, izveidei un ekspluatācijai.</a:t>
            </a:r>
          </a:p>
          <a:p>
            <a:r>
              <a:rPr lang="lv-LV" sz="2800" dirty="0"/>
              <a:t>Veicināt LVM vides un sociālo mērķu sasniegšanu, t. sk. attīstīt aktīvas atpūtas iespējas mežos, veidot sabiedrības saudzīgu attieksmi pret meža vidi.</a:t>
            </a:r>
          </a:p>
          <a:p>
            <a:pPr marL="0" indent="0">
              <a:buNone/>
            </a:pPr>
            <a:endParaRPr lang="lv-LV" b="1" u="sng" dirty="0"/>
          </a:p>
          <a:p>
            <a:pPr marL="0" indent="0">
              <a:buNone/>
            </a:pPr>
            <a:r>
              <a:rPr lang="lv-LV" sz="2400" b="1" u="sng" dirty="0"/>
              <a:t>Dokumenta adresāts</a:t>
            </a:r>
            <a:endParaRPr lang="lv-LV" sz="2400" dirty="0"/>
          </a:p>
          <a:p>
            <a:pPr marL="0" indent="0">
              <a:buNone/>
            </a:pPr>
            <a:r>
              <a:rPr lang="lv-LV" sz="2400" dirty="0"/>
              <a:t>Nekustamo īpašumu </a:t>
            </a:r>
            <a:r>
              <a:rPr lang="lv-LV" sz="2400" dirty="0" smtClean="0"/>
              <a:t>pārvalde;</a:t>
            </a:r>
          </a:p>
          <a:p>
            <a:pPr marL="0" indent="0">
              <a:buNone/>
            </a:pPr>
            <a:r>
              <a:rPr lang="lv-LV" sz="2400" dirty="0" smtClean="0"/>
              <a:t>Korporatīvās plānošanas daļa;</a:t>
            </a:r>
          </a:p>
          <a:p>
            <a:pPr marL="0" indent="0">
              <a:buNone/>
            </a:pPr>
            <a:r>
              <a:rPr lang="lv-LV" sz="2400" dirty="0" smtClean="0"/>
              <a:t>LVM </a:t>
            </a:r>
            <a:r>
              <a:rPr lang="lv-LV" sz="2400" dirty="0"/>
              <a:t>Mežsaimniecība, </a:t>
            </a:r>
            <a:r>
              <a:rPr lang="lv-LV" sz="2400" dirty="0" smtClean="0"/>
              <a:t>Mežkopība.</a:t>
            </a:r>
            <a:endParaRPr lang="lv-LV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7221C1B-65FA-44CE-BAD0-9FB5F5F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6813"/>
            <a:ext cx="10363200" cy="1141200"/>
          </a:xfrm>
        </p:spPr>
        <p:txBody>
          <a:bodyPr>
            <a:normAutofit/>
          </a:bodyPr>
          <a:lstStyle/>
          <a:p>
            <a:r>
              <a:rPr lang="lv-LV" sz="4400" dirty="0"/>
              <a:t>Vadlīniju mērķi un uzdevumi</a:t>
            </a:r>
          </a:p>
        </p:txBody>
      </p:sp>
    </p:spTree>
    <p:extLst>
      <p:ext uri="{BB962C8B-B14F-4D97-AF65-F5344CB8AC3E}">
        <p14:creationId xmlns:p14="http://schemas.microsoft.com/office/powerpoint/2010/main" val="7639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BC52869-E213-4187-89D6-C64FBC45B5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66191" y="1415837"/>
            <a:ext cx="10363200" cy="51226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v-LV" sz="2000" b="1" dirty="0"/>
              <a:t>Mednieku atpūtas vietas </a:t>
            </a:r>
            <a:r>
              <a:rPr lang="lv-LV" sz="2000" dirty="0"/>
              <a:t>– labiekārtotas teritorijas, būves un ar tām saistīti infrastruktūras objekti, kas tiek izmantoti atpūtai medību starplaikā un/ vai medījuma pirmapstrādei. Medījuma pirmapstrādi tiesīgi veikt tikai mednieku atpūtas vietas </a:t>
            </a:r>
            <a:r>
              <a:rPr lang="lv-LV" sz="2000" dirty="0" err="1"/>
              <a:t>apsaimniekotāji</a:t>
            </a:r>
            <a:r>
              <a:rPr lang="lv-LV" sz="2000" dirty="0"/>
              <a:t>, kuriem ir spēkā esošs līgums par medību tiesību nomu ar LVM.</a:t>
            </a: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r>
              <a:rPr lang="lv-LV" sz="2000" dirty="0">
                <a:solidFill>
                  <a:srgbClr val="FF0000"/>
                </a:solidFill>
              </a:rPr>
              <a:t>Jautājumus par mednieku izmantoto ēku lietošanas tiesībām regulē individuāli atbilstoši LR normatīvajiem aktiem.</a:t>
            </a:r>
          </a:p>
          <a:p>
            <a:pPr marL="0" indent="0">
              <a:buNone/>
            </a:pPr>
            <a:r>
              <a:rPr lang="lv-LV" sz="2000" dirty="0"/>
              <a:t> </a:t>
            </a:r>
          </a:p>
          <a:p>
            <a:pPr marL="0" indent="0">
              <a:buNone/>
            </a:pPr>
            <a:r>
              <a:rPr lang="lv-LV" sz="2000" b="1" dirty="0"/>
              <a:t>Būves un inženierbūves mednieku atpūtai ir</a:t>
            </a:r>
            <a:r>
              <a:rPr lang="lv-LV" sz="2000" dirty="0"/>
              <a:t>:</a:t>
            </a:r>
          </a:p>
          <a:p>
            <a:pPr marL="0" lvl="0" indent="0">
              <a:buNone/>
            </a:pPr>
            <a:r>
              <a:rPr lang="lv-LV" sz="2000" dirty="0"/>
              <a:t>nojumes vai </a:t>
            </a:r>
            <a:r>
              <a:rPr lang="lv-LV" sz="2000" dirty="0" err="1"/>
              <a:t>vienstāvu</a:t>
            </a:r>
            <a:r>
              <a:rPr lang="lv-LV" sz="2000" dirty="0"/>
              <a:t> ēkas ar nenorobežotām iekštelpām, kuras apbūves laukums mazāks par 60m², </a:t>
            </a:r>
          </a:p>
          <a:p>
            <a:pPr marL="0" lvl="0" indent="0">
              <a:buNone/>
            </a:pPr>
            <a:r>
              <a:rPr lang="lv-LV" sz="2000" dirty="0"/>
              <a:t>infrastruktūras elementi medību pirmapstrādei (galdi medījuma dīrāšanai, iekārtas medījuma liemeņa pacelšanai, gaļas skaldāmie bluķi, galdi vai plaukti gaļas novietošanai, atkritumu novietnes), </a:t>
            </a:r>
          </a:p>
          <a:p>
            <a:pPr marL="0" lvl="0" indent="0">
              <a:buNone/>
            </a:pPr>
            <a:r>
              <a:rPr lang="lv-LV" sz="2000" dirty="0"/>
              <a:t>labiekārtojuma infrastruktūras elementi (galdi, soli, āra tualetes, ugunskura vietas).</a:t>
            </a:r>
          </a:p>
          <a:p>
            <a:pPr marL="0" indent="0">
              <a:buNone/>
            </a:pPr>
            <a:r>
              <a:rPr lang="lv-LV" sz="2000" dirty="0"/>
              <a:t> </a:t>
            </a:r>
          </a:p>
          <a:p>
            <a:pPr marL="0" indent="0">
              <a:buNone/>
            </a:pPr>
            <a:r>
              <a:rPr lang="lv-LV" sz="2000" b="1" dirty="0"/>
              <a:t>Mednieku atpūtas vietas </a:t>
            </a:r>
            <a:r>
              <a:rPr lang="lv-LV" sz="2000" b="1" dirty="0" err="1"/>
              <a:t>apsaimniekotājs</a:t>
            </a:r>
            <a:r>
              <a:rPr lang="lv-LV" sz="2000" dirty="0"/>
              <a:t> – medību tiesību lietotājs (juridiska vai fiziska persona), kas noslēdzis Sadarbības līgumu ar AS “Latvijas valsts meži” par mednieku atpūtas vietas izveidi un apsaimniekošanu. </a:t>
            </a:r>
          </a:p>
          <a:p>
            <a:pPr marL="0" indent="0">
              <a:buNone/>
            </a:pPr>
            <a:r>
              <a:rPr lang="lv-LV" sz="2000" dirty="0"/>
              <a:t>MAV </a:t>
            </a:r>
            <a:r>
              <a:rPr lang="lv-LV" sz="2000" dirty="0" err="1"/>
              <a:t>apsaimniekotājs</a:t>
            </a:r>
            <a:r>
              <a:rPr lang="lv-LV" sz="2000" dirty="0"/>
              <a:t> atbild par būvju tehnisko stāvokli un drošumu.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86864F-2380-4DBE-9AEB-127BC4CF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Definīcijas un skaidrojumi</a:t>
            </a:r>
          </a:p>
        </p:txBody>
      </p:sp>
    </p:spTree>
    <p:extLst>
      <p:ext uri="{BB962C8B-B14F-4D97-AF65-F5344CB8AC3E}">
        <p14:creationId xmlns:p14="http://schemas.microsoft.com/office/powerpoint/2010/main" val="12808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A0C409F416186D4BB18A9CFB5CD6B43F" ma:contentTypeVersion="0" ma:contentTypeDescription="Izveidot jaunu dokumentu." ma:contentTypeScope="" ma:versionID="fae1c3794827e86164178da5efdec3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4db33db44e48f8f107466a912c3a54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0F4F42-15BC-441F-B58E-52B2FD8B6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4FBD58-4B52-4033-98EB-DBFD050CF1C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69D1E9-8FE5-4D70-8C76-BEE1CA3FD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1649</Words>
  <Application>Microsoft Office PowerPoint</Application>
  <PresentationFormat>Platekrāna</PresentationFormat>
  <Paragraphs>221</Paragraphs>
  <Slides>18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Courier New</vt:lpstr>
      <vt:lpstr>Symbol</vt:lpstr>
      <vt:lpstr>Times New Roman</vt:lpstr>
      <vt:lpstr>Wingdings 2</vt:lpstr>
      <vt:lpstr>Business plan presentation</vt:lpstr>
      <vt:lpstr>AS “Latvijas valsts meži” vadlīnijas un prasības mednieku atpūtas vietu infrastruktūras izveidei un ekspluatācijai</vt:lpstr>
      <vt:lpstr>Mērķi</vt:lpstr>
      <vt:lpstr>Mednieku atpūtas vietas </vt:lpstr>
      <vt:lpstr>Mednieku atpūtas vietu skaits LVM reģionos</vt:lpstr>
      <vt:lpstr>Mednieku atpūtas vietu likumiskais statuss</vt:lpstr>
      <vt:lpstr>Mednieku atpūtas vietu vizuālais vērtējums</vt:lpstr>
      <vt:lpstr>AS “Latvijas valsts meži” vadlīnijas/prasības mednieku atpūtas vietu infrastruktūras izveidei un ekspluatācijai</vt:lpstr>
      <vt:lpstr>Vadlīniju mērķi un uzdevumi</vt:lpstr>
      <vt:lpstr>Definīcijas un skaidrojumi</vt:lpstr>
      <vt:lpstr>MEDNIEKU ATPŪTAS VIETU VEIDI UN IZMANTOŠANAS MĒRĶIS</vt:lpstr>
      <vt:lpstr>NOSACĪJUMI UN KĀRTĪBA MEDNIEKU ATPŪTAS VIETU IZVEIDEI</vt:lpstr>
      <vt:lpstr>PowerPoint prezentācija</vt:lpstr>
      <vt:lpstr>PRASĪBAS MAV INFRASTRUKTŪRAS KOMPLEKTĀCIJAI </vt:lpstr>
      <vt:lpstr>PRASĪBAS MAV INFRASTRUKTŪRAS PROJEKTĒŠANAI UN BŪVNIECĪBAI</vt:lpstr>
      <vt:lpstr>PRASĪBAS MAV APSAIMNIEKOŠANAI</vt:lpstr>
      <vt:lpstr>PRASĪBAS MAV APSAIMNIEKOŠANAI</vt:lpstr>
      <vt:lpstr>Rīcības plāns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2017-01-30T14:33:44Z</dcterms:created>
  <dcterms:modified xsi:type="dcterms:W3CDTF">2019-01-23T21:48:17Z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  <property fmtid="{D5CDD505-2E9C-101B-9397-08002B2CF9AE}" pid="3" name="ContentTypeId">
    <vt:lpwstr>0x010100A0C409F416186D4BB18A9CFB5CD6B43F</vt:lpwstr>
  </property>
</Properties>
</file>