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58" r:id="rId3"/>
    <p:sldId id="303" r:id="rId4"/>
    <p:sldId id="302" r:id="rId5"/>
    <p:sldId id="304" r:id="rId6"/>
    <p:sldId id="286" r:id="rId7"/>
    <p:sldId id="282" r:id="rId8"/>
    <p:sldId id="283" r:id="rId9"/>
    <p:sldId id="296" r:id="rId10"/>
    <p:sldId id="298" r:id="rId11"/>
    <p:sldId id="297" r:id="rId12"/>
    <p:sldId id="293" r:id="rId13"/>
    <p:sldId id="269" r:id="rId14"/>
    <p:sldId id="301" r:id="rId15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48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05CC6-BAE8-4516-B0F7-27D75B59496F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D4CD8-62CD-4AF0-8971-5E264B5FD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07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Rediģēt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551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302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351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0820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544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147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055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8146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4678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3497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3900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B90DC-DC60-40B8-A338-CEDF01EA6408}" type="datetimeFigureOut">
              <a:rPr lang="lv-LV" smtClean="0"/>
              <a:pPr/>
              <a:t>06.09.2018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D1FFA-3AD5-4801-BD9A-0BDCD4936D42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6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JoeQZZDTI68?rel=0&amp;amp;showinfo=0" TargetMode="External"/><Relationship Id="rId2" Type="http://schemas.openxmlformats.org/officeDocument/2006/relationships/hyperlink" Target="https://www.youtube.com/watch?v=9SI35T3rXoY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embed/SJjNXNCn8N0?rel=0&amp;amp;showinfo=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706880" y="455660"/>
            <a:ext cx="9144000" cy="2387600"/>
          </a:xfrm>
        </p:spPr>
        <p:txBody>
          <a:bodyPr>
            <a:normAutofit/>
          </a:bodyPr>
          <a:lstStyle/>
          <a:p>
            <a:r>
              <a:rPr lang="lv-LV" sz="3600" dirty="0">
                <a:solidFill>
                  <a:srgbClr val="FFC000"/>
                </a:solidFill>
              </a:rPr>
              <a:t>Briežu dzimtas dzīvnieku </a:t>
            </a:r>
            <a:r>
              <a:rPr lang="lv-LV" sz="4400" dirty="0">
                <a:solidFill>
                  <a:srgbClr val="FFC000"/>
                </a:solidFill>
              </a:rPr>
              <a:t/>
            </a:r>
            <a:br>
              <a:rPr lang="lv-LV" sz="4400" dirty="0">
                <a:solidFill>
                  <a:srgbClr val="FFC000"/>
                </a:solidFill>
              </a:rPr>
            </a:br>
            <a:r>
              <a:rPr lang="lv-LV" sz="4400" dirty="0">
                <a:solidFill>
                  <a:srgbClr val="FFC000"/>
                </a:solidFill>
              </a:rPr>
              <a:t>Hroniskās novājēšanas slimības (HNS)</a:t>
            </a:r>
            <a:br>
              <a:rPr lang="lv-LV" sz="4400" dirty="0">
                <a:solidFill>
                  <a:srgbClr val="FFC000"/>
                </a:solidFill>
              </a:rPr>
            </a:br>
            <a:r>
              <a:rPr lang="lv-LV" sz="3600" dirty="0">
                <a:solidFill>
                  <a:srgbClr val="FFC000"/>
                </a:solidFill>
              </a:rPr>
              <a:t>diagnostikai nepieciešamo </a:t>
            </a:r>
            <a:br>
              <a:rPr lang="lv-LV" sz="3600" dirty="0">
                <a:solidFill>
                  <a:srgbClr val="FFC000"/>
                </a:solidFill>
              </a:rPr>
            </a:br>
            <a:r>
              <a:rPr lang="lv-LV" sz="3600" dirty="0">
                <a:solidFill>
                  <a:srgbClr val="FFC000"/>
                </a:solidFill>
              </a:rPr>
              <a:t>audu paraugu atlase</a:t>
            </a:r>
            <a:endParaRPr lang="lv-LV" sz="4800" dirty="0">
              <a:solidFill>
                <a:srgbClr val="FFC000"/>
              </a:solidFill>
            </a:endParaRP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790092" y="5036942"/>
            <a:ext cx="9144000" cy="1655762"/>
          </a:xfrm>
        </p:spPr>
        <p:txBody>
          <a:bodyPr>
            <a:normAutofit fontScale="77500" lnSpcReduction="20000"/>
          </a:bodyPr>
          <a:lstStyle/>
          <a:p>
            <a:pPr algn="r"/>
            <a:endParaRPr lang="lv-LV" dirty="0"/>
          </a:p>
          <a:p>
            <a:pPr algn="r"/>
            <a:endParaRPr lang="lv-LV" dirty="0"/>
          </a:p>
          <a:p>
            <a:pPr algn="r"/>
            <a:endParaRPr lang="lv-LV" dirty="0"/>
          </a:p>
          <a:p>
            <a:pPr algn="r"/>
            <a:r>
              <a:rPr lang="lv-LV" dirty="0"/>
              <a:t>Sagatavoja: Līga </a:t>
            </a:r>
            <a:r>
              <a:rPr lang="lv-LV" dirty="0" err="1"/>
              <a:t>Ansonska</a:t>
            </a:r>
            <a:r>
              <a:rPr lang="lv-LV" dirty="0"/>
              <a:t> </a:t>
            </a:r>
          </a:p>
          <a:p>
            <a:pPr algn="r"/>
            <a:r>
              <a:rPr lang="lv-LV" dirty="0"/>
              <a:t>ZI «BIOR» </a:t>
            </a:r>
            <a:r>
              <a:rPr lang="lv-LV" dirty="0" err="1"/>
              <a:t>DzSDL</a:t>
            </a:r>
            <a:r>
              <a:rPr lang="lv-LV" dirty="0"/>
              <a:t> Patoloģijas nodaļas vecākā eksperte</a:t>
            </a:r>
          </a:p>
        </p:txBody>
      </p:sp>
    </p:spTree>
    <p:extLst>
      <p:ext uri="{BB962C8B-B14F-4D97-AF65-F5344CB8AC3E}">
        <p14:creationId xmlns:p14="http://schemas.microsoft.com/office/powerpoint/2010/main" val="16636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Paraugu iegūšanas soļi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4579961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dirty="0"/>
              <a:t>1) Galvu novieto uz dorsālās virsmas (pieres daļa uz leju, apakšžoklis uz augšu).</a:t>
            </a:r>
          </a:p>
          <a:p>
            <a:pPr marL="0" indent="0">
              <a:buNone/>
            </a:pPr>
            <a:r>
              <a:rPr lang="lv-LV" dirty="0"/>
              <a:t>2) Aizrīkles limfmezglu atsegšana un izgriešana.</a:t>
            </a:r>
          </a:p>
          <a:p>
            <a:pPr marL="0" indent="0">
              <a:buNone/>
            </a:pPr>
            <a:r>
              <a:rPr lang="lv-LV" dirty="0"/>
              <a:t>3) Piekļūst pakauša kaula </a:t>
            </a:r>
            <a:r>
              <a:rPr lang="lv-LV" dirty="0" err="1"/>
              <a:t>locītavvirsmai</a:t>
            </a:r>
            <a:r>
              <a:rPr lang="lv-LV" dirty="0"/>
              <a:t> un pakauša kaula lielajam caurumam.</a:t>
            </a:r>
          </a:p>
          <a:p>
            <a:pPr marL="0" indent="0">
              <a:buNone/>
            </a:pPr>
            <a:r>
              <a:rPr lang="lv-LV" dirty="0"/>
              <a:t>4) Pa pakauša kaula lielo caurumu izņem iegarenās smadzenes, izmantojot iegareno smadzeņu karoti.</a:t>
            </a:r>
          </a:p>
          <a:p>
            <a:pPr marL="0" indent="0">
              <a:buNone/>
            </a:pPr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440" t="8139" r="12462" b="10826"/>
          <a:stretch/>
        </p:blipFill>
        <p:spPr>
          <a:xfrm>
            <a:off x="5418161" y="1825625"/>
            <a:ext cx="6237028" cy="388739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6087453">
            <a:off x="6969457" y="2589645"/>
            <a:ext cx="846161" cy="6687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6" name="Right Arrow 5"/>
          <p:cNvSpPr/>
          <p:nvPr/>
        </p:nvSpPr>
        <p:spPr>
          <a:xfrm>
            <a:off x="7533564" y="2442949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93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2865" t="23875" r="13570" b="14933"/>
          <a:stretch/>
        </p:blipFill>
        <p:spPr>
          <a:xfrm>
            <a:off x="404001" y="259428"/>
            <a:ext cx="5133673" cy="3297346"/>
          </a:xfrm>
          <a:prstGeom prst="rect">
            <a:avLst/>
          </a:prstGeom>
        </p:spPr>
      </p:pic>
      <p:pic>
        <p:nvPicPr>
          <p:cNvPr id="9" name="Content Placeholder 10" descr="++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6"/>
          <a:stretch/>
        </p:blipFill>
        <p:spPr bwMode="auto">
          <a:xfrm rot="10800000" flipH="1">
            <a:off x="6246976" y="293323"/>
            <a:ext cx="4580546" cy="321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32038" y="3865655"/>
            <a:ext cx="25748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Pa pakauša kaula lielo caurumu izņem iegarenās smadzenes, izmantojot iegareno smadzeņu karoti.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34648" t="19913" r="20756" b="21583"/>
          <a:stretch>
            <a:fillRect/>
          </a:stretch>
        </p:blipFill>
        <p:spPr bwMode="auto">
          <a:xfrm>
            <a:off x="3704480" y="3401225"/>
            <a:ext cx="4441349" cy="327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95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35" y="106782"/>
            <a:ext cx="7747209" cy="893076"/>
          </a:xfrm>
        </p:spPr>
        <p:txBody>
          <a:bodyPr>
            <a:normAutofit/>
          </a:bodyPr>
          <a:lstStyle/>
          <a:p>
            <a:r>
              <a:rPr lang="lv-LV" dirty="0"/>
              <a:t>Iegūto paraugu iepakošana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762" t="7002" r="6446" b="15812"/>
          <a:stretch/>
        </p:blipFill>
        <p:spPr>
          <a:xfrm>
            <a:off x="307479" y="1137932"/>
            <a:ext cx="5568288" cy="2784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33894"/>
          <a:stretch/>
        </p:blipFill>
        <p:spPr>
          <a:xfrm>
            <a:off x="6212920" y="1173708"/>
            <a:ext cx="3412853" cy="191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1334" y="3625025"/>
            <a:ext cx="2723173" cy="3135232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740110">
            <a:off x="3647706" y="3051171"/>
            <a:ext cx="1567402" cy="13125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Right Arrow 8"/>
          <p:cNvSpPr/>
          <p:nvPr/>
        </p:nvSpPr>
        <p:spPr>
          <a:xfrm rot="7031332">
            <a:off x="6874508" y="2624302"/>
            <a:ext cx="1443706" cy="12171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l="6786" t="11320" r="16852" b="18371"/>
          <a:stretch/>
        </p:blipFill>
        <p:spPr>
          <a:xfrm rot="10800000">
            <a:off x="8467530" y="2776052"/>
            <a:ext cx="3310488" cy="4041079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88520">
            <a:off x="7481455" y="4621433"/>
            <a:ext cx="1567402" cy="13125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473904" y="4125753"/>
            <a:ext cx="427839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/>
              <a:t>Trauciņu marķē </a:t>
            </a:r>
            <a:r>
              <a:rPr lang="lv-LV" sz="2400" dirty="0"/>
              <a:t>ar uzlīmi uz kuras norādīts:</a:t>
            </a:r>
          </a:p>
          <a:p>
            <a:pPr marL="457200" indent="-457200">
              <a:buAutoNum type="arabicParenR"/>
            </a:pPr>
            <a:r>
              <a:rPr lang="lv-LV" sz="2000" dirty="0"/>
              <a:t>dzīvnieka ID Nr./PVD piešķirtais Nr.</a:t>
            </a:r>
          </a:p>
          <a:p>
            <a:pPr marL="457200" indent="-457200">
              <a:buAutoNum type="arabicParenR"/>
            </a:pPr>
            <a:r>
              <a:rPr lang="lv-LV" sz="2000" dirty="0"/>
              <a:t>Parauga iegūšanas </a:t>
            </a:r>
            <a:r>
              <a:rPr lang="lv-LV" sz="2000" dirty="0" smtClean="0"/>
              <a:t>datums</a:t>
            </a:r>
          </a:p>
          <a:p>
            <a:pPr marL="457200" indent="-457200">
              <a:buAutoNum type="arabicParenR"/>
            </a:pPr>
            <a:r>
              <a:rPr lang="lv-LV" dirty="0" smtClean="0"/>
              <a:t>Smadzeņu paraugu un limfmezglu paraugu ievieto atsevišķos trauciņos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276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/>
              <a:t>Interneta video resursi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64024" y="1825625"/>
            <a:ext cx="11727976" cy="2077635"/>
          </a:xfrm>
        </p:spPr>
        <p:txBody>
          <a:bodyPr/>
          <a:lstStyle/>
          <a:p>
            <a:r>
              <a:rPr lang="lv-LV" dirty="0">
                <a:hlinkClick r:id="rId2"/>
              </a:rPr>
              <a:t>https://www.youtube.com/watch?v=9SI35T3rXoY</a:t>
            </a:r>
            <a:endParaRPr lang="lv-LV" dirty="0"/>
          </a:p>
          <a:p>
            <a:r>
              <a:rPr lang="lv-LV" dirty="0">
                <a:hlinkClick r:id="rId3"/>
              </a:rPr>
              <a:t>https://www.youtube.com/embed/JoeQZZDTI68?rel=0&amp;amp;showinfo=0</a:t>
            </a:r>
            <a:endParaRPr lang="lv-LV" dirty="0"/>
          </a:p>
          <a:p>
            <a:r>
              <a:rPr lang="lv-LV" dirty="0">
                <a:hlinkClick r:id="rId4"/>
              </a:rPr>
              <a:t>https://www.youtube.com/embed/SJjNXNCn8N0?rel=0&amp;amp;showinfo=0</a:t>
            </a:r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692738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575" y="4627636"/>
            <a:ext cx="10515600" cy="1325563"/>
          </a:xfrm>
        </p:spPr>
        <p:txBody>
          <a:bodyPr/>
          <a:lstStyle/>
          <a:p>
            <a:r>
              <a:rPr lang="lv-LV" dirty="0"/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123389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Mērķis: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924060"/>
            <a:ext cx="4238767" cy="4351338"/>
          </a:xfrm>
        </p:spPr>
        <p:txBody>
          <a:bodyPr/>
          <a:lstStyle/>
          <a:p>
            <a:pPr marL="0" indent="0">
              <a:buNone/>
            </a:pPr>
            <a:r>
              <a:rPr lang="lv-LV" dirty="0"/>
              <a:t>Iepazīstināt medniekus ar pareizu HNS diagnostikai nepieciešamo audu paraugu atlasi un tālāko rīcību ar iegūtajiem paraugiem</a:t>
            </a:r>
          </a:p>
        </p:txBody>
      </p:sp>
      <p:pic>
        <p:nvPicPr>
          <p:cNvPr id="2050" name="Picture 2" descr="https://upload.wikimedia.org/wikipedia/commons/thumb/2/23/Male_Moose.jpg/1024px-Male_Moo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67" y="1140485"/>
            <a:ext cx="6536140" cy="43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7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lv-LV" sz="4000" dirty="0"/>
              <a:t>HNS diagnostikai nepieciešamie audu paraugi (1)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192579"/>
            <a:ext cx="8458200" cy="4351338"/>
          </a:xfrm>
        </p:spPr>
        <p:txBody>
          <a:bodyPr>
            <a:normAutofit/>
          </a:bodyPr>
          <a:lstStyle/>
          <a:p>
            <a:r>
              <a:rPr lang="lv-LV" b="1" dirty="0"/>
              <a:t>Iegarenās smadzenes</a:t>
            </a:r>
            <a:r>
              <a:rPr lang="lv-LV" dirty="0"/>
              <a:t> – galvas smadzeņu aizmugurējā (</a:t>
            </a:r>
            <a:r>
              <a:rPr lang="lv-LV" dirty="0" err="1"/>
              <a:t>kaudālā</a:t>
            </a:r>
            <a:r>
              <a:rPr lang="lv-LV" dirty="0"/>
              <a:t>) daļa, kas sākas zem smadzenītēm un, izejot caur pakauša kaula lielo caurumu, pāriet muguras smadzenēs. </a:t>
            </a:r>
          </a:p>
          <a:p>
            <a:endParaRPr lang="lv-LV" dirty="0"/>
          </a:p>
          <a:p>
            <a:pPr marL="0" indent="0">
              <a:buNone/>
            </a:pPr>
            <a:endParaRPr lang="lv-LV" sz="2200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/>
          <a:srcRect l="7636" t="9817" r="20498" b="17916"/>
          <a:stretch/>
        </p:blipFill>
        <p:spPr>
          <a:xfrm>
            <a:off x="3090130" y="2518142"/>
            <a:ext cx="7234970" cy="40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lv-LV" sz="4000" dirty="0"/>
              <a:t>HNS diagnostikai nepieciešamie audu paraugi (2)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192579"/>
            <a:ext cx="8458200" cy="4351338"/>
          </a:xfrm>
        </p:spPr>
        <p:txBody>
          <a:bodyPr>
            <a:normAutofit/>
          </a:bodyPr>
          <a:lstStyle/>
          <a:p>
            <a:r>
              <a:rPr lang="lv-LV" b="1" dirty="0"/>
              <a:t>Iegarenās smadzenes</a:t>
            </a:r>
            <a:r>
              <a:rPr lang="lv-LV" dirty="0"/>
              <a:t> – galvas smadzeņu aizmugurējā (</a:t>
            </a:r>
            <a:r>
              <a:rPr lang="lv-LV" dirty="0" err="1"/>
              <a:t>kaudālā</a:t>
            </a:r>
            <a:r>
              <a:rPr lang="lv-LV" dirty="0"/>
              <a:t>) daļa, kas sākas zem smadzenītēm un, izejot caur pakauša kaula lielo caurumu, pāriet muguras smadzenēs. </a:t>
            </a:r>
          </a:p>
          <a:p>
            <a:endParaRPr lang="lv-LV" dirty="0"/>
          </a:p>
          <a:p>
            <a:r>
              <a:rPr lang="lv-LV" sz="2400" dirty="0"/>
              <a:t>Specifiska pazīme: </a:t>
            </a:r>
          </a:p>
          <a:p>
            <a:pPr marL="0" indent="0">
              <a:buNone/>
            </a:pPr>
            <a:r>
              <a:rPr lang="lv-LV" sz="2400" dirty="0"/>
              <a:t>«V» veida audu zīmējums.</a:t>
            </a:r>
          </a:p>
          <a:p>
            <a:pPr marL="0" indent="0">
              <a:buNone/>
            </a:pPr>
            <a:endParaRPr lang="lv-LV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6762" t="7002" r="6446" b="15812"/>
          <a:stretch/>
        </p:blipFill>
        <p:spPr>
          <a:xfrm>
            <a:off x="4418427" y="2743201"/>
            <a:ext cx="6935373" cy="34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lv-LV" sz="4000" dirty="0"/>
              <a:t>HNS diagnostikai nepieciešamie audu paraugi (3)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192579"/>
            <a:ext cx="8458200" cy="4351338"/>
          </a:xfrm>
        </p:spPr>
        <p:txBody>
          <a:bodyPr>
            <a:normAutofit/>
          </a:bodyPr>
          <a:lstStyle/>
          <a:p>
            <a:r>
              <a:rPr lang="lv-LV" b="1" dirty="0"/>
              <a:t>Iegarenās smadzenes</a:t>
            </a:r>
            <a:r>
              <a:rPr lang="lv-LV" dirty="0"/>
              <a:t> </a:t>
            </a:r>
          </a:p>
          <a:p>
            <a:r>
              <a:rPr lang="lv-LV" b="1" dirty="0"/>
              <a:t>Mediālie retrofaringeālie jeb aizrīkles limfmezgli</a:t>
            </a:r>
            <a:r>
              <a:rPr lang="lv-LV" dirty="0"/>
              <a:t> – rīkles aizmugurējā (</a:t>
            </a:r>
            <a:r>
              <a:rPr lang="lv-LV" dirty="0" err="1"/>
              <a:t>kaudālā</a:t>
            </a:r>
            <a:r>
              <a:rPr lang="lv-LV" dirty="0"/>
              <a:t>) daļā, augšējā (dorsālā) virsmā novietoti pāra limfmezgli, plakani, ovālas līdz </a:t>
            </a:r>
            <a:r>
              <a:rPr lang="lv-LV" dirty="0" err="1"/>
              <a:t>trijstūrveida</a:t>
            </a:r>
            <a:r>
              <a:rPr lang="lv-LV" dirty="0"/>
              <a:t> formas, pelēkas līdz brūnas krāsas, cieši elastīgas konsistences audu veidojumi. Izmēri variē atkarībā no sugas (no 2 līdz 6 cm gari).</a:t>
            </a:r>
          </a:p>
          <a:p>
            <a:r>
              <a:rPr lang="lv-LV" sz="2200" dirty="0"/>
              <a:t>Ja nav iespējams iegūt aizrīkles limfmezglus, alternatīva ir </a:t>
            </a:r>
            <a:r>
              <a:rPr lang="lv-LV" sz="2200" u="sng" dirty="0"/>
              <a:t>mandeles</a:t>
            </a:r>
            <a:r>
              <a:rPr lang="lv-LV" sz="2200" dirty="0"/>
              <a:t> vai </a:t>
            </a:r>
            <a:r>
              <a:rPr lang="lv-LV" sz="2200" u="sng" dirty="0"/>
              <a:t>citi galvas limfmezgli </a:t>
            </a:r>
            <a:r>
              <a:rPr lang="lv-LV" sz="2200" dirty="0"/>
              <a:t>(piemēram, apakšžokļa limfmezgli).</a:t>
            </a: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8232" y="1786622"/>
            <a:ext cx="2577455" cy="21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0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Paraugu iegūšanas soļi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5799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600" dirty="0"/>
              <a:t>1) Galvu novieto uz dorsālās virsmas (pieres daļa uz leju, apakšžoklis uz augšu)</a:t>
            </a:r>
          </a:p>
          <a:p>
            <a:pPr marL="0" indent="0">
              <a:buNone/>
            </a:pPr>
            <a:r>
              <a:rPr lang="lv-LV" sz="2600" dirty="0"/>
              <a:t>2) Aizrīkles limfmezglu atsegšana un izgriešana</a:t>
            </a:r>
          </a:p>
          <a:p>
            <a:pPr marL="0" indent="0">
              <a:buNone/>
            </a:pPr>
            <a:endParaRPr lang="lv-LV" sz="2600" dirty="0"/>
          </a:p>
          <a:p>
            <a:endParaRPr lang="lv-LV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440" t="8139" r="12462" b="10826"/>
          <a:stretch/>
        </p:blipFill>
        <p:spPr>
          <a:xfrm>
            <a:off x="5418161" y="1825625"/>
            <a:ext cx="6237028" cy="38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15" y="1255595"/>
            <a:ext cx="2345297" cy="4117260"/>
          </a:xfrm>
        </p:spPr>
        <p:txBody>
          <a:bodyPr>
            <a:normAutofit/>
          </a:bodyPr>
          <a:lstStyle/>
          <a:p>
            <a:r>
              <a:rPr lang="lv-LV" sz="2800" dirty="0"/>
              <a:t>Aizrīkles limfmezglu lokalizācija un piekļuves punkti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2348" t="6012" r="5318" b="11431"/>
          <a:stretch/>
        </p:blipFill>
        <p:spPr>
          <a:xfrm>
            <a:off x="2475931" y="421688"/>
            <a:ext cx="9015484" cy="578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1573" y="365125"/>
            <a:ext cx="2960427" cy="4029454"/>
          </a:xfrm>
        </p:spPr>
        <p:txBody>
          <a:bodyPr>
            <a:normAutofit/>
          </a:bodyPr>
          <a:lstStyle/>
          <a:p>
            <a:r>
              <a:rPr lang="lv-LV" sz="3200" dirty="0"/>
              <a:t>Aizrīkles limfmezglu atsegšana un izgriešana svaigi nokautam dzīvniekam</a:t>
            </a:r>
          </a:p>
        </p:txBody>
      </p:sp>
      <p:pic>
        <p:nvPicPr>
          <p:cNvPr id="4098" name="Picture 2" descr="http://wildpro.twycrosszoo.org/S/00Man/VeterinaryTechniques/CWDVetIndTech/ImagesRPLyNdeRemoval/CWD_RPLyNd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14577"/>
          <a:stretch/>
        </p:blipFill>
        <p:spPr bwMode="auto">
          <a:xfrm>
            <a:off x="236878" y="141784"/>
            <a:ext cx="8675110" cy="653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7897" y="1211287"/>
            <a:ext cx="2634019" cy="4288762"/>
          </a:xfrm>
        </p:spPr>
        <p:txBody>
          <a:bodyPr>
            <a:normAutofit/>
          </a:bodyPr>
          <a:lstStyle/>
          <a:p>
            <a:r>
              <a:rPr lang="lv-LV" sz="3200" dirty="0"/>
              <a:t>Aizrīkles limfmezglu izņemšana dzīvniekam, kas atrasts miris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3153" t="28060" r="21383" b="9191"/>
          <a:stretch/>
        </p:blipFill>
        <p:spPr>
          <a:xfrm>
            <a:off x="245661" y="952057"/>
            <a:ext cx="8920445" cy="48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2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370</Words>
  <Application>Microsoft Office PowerPoint</Application>
  <PresentationFormat>Custom</PresentationFormat>
  <Paragraphs>42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dizains</vt:lpstr>
      <vt:lpstr>Briežu dzimtas dzīvnieku  Hroniskās novājēšanas slimības (HNS) diagnostikai nepieciešamo  audu paraugu atlase</vt:lpstr>
      <vt:lpstr>Mērķis:</vt:lpstr>
      <vt:lpstr>HNS diagnostikai nepieciešamie audu paraugi (1)</vt:lpstr>
      <vt:lpstr>HNS diagnostikai nepieciešamie audu paraugi (2)</vt:lpstr>
      <vt:lpstr>HNS diagnostikai nepieciešamie audu paraugi (3)</vt:lpstr>
      <vt:lpstr>Paraugu iegūšanas soļi (1)</vt:lpstr>
      <vt:lpstr>Aizrīkles limfmezglu lokalizācija un piekļuves punkti</vt:lpstr>
      <vt:lpstr>Aizrīkles limfmezglu atsegšana un izgriešana svaigi nokautam dzīvniekam</vt:lpstr>
      <vt:lpstr>Aizrīkles limfmezglu izņemšana dzīvniekam, kas atrasts miris</vt:lpstr>
      <vt:lpstr>Paraugu iegūšanas soļi (2)</vt:lpstr>
      <vt:lpstr>PowerPoint Presentation</vt:lpstr>
      <vt:lpstr>Iegūto paraugu iepakošana</vt:lpstr>
      <vt:lpstr>Interneta video resursi</vt:lpstr>
      <vt:lpstr>Paldies par uzmanību!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Briežu dzimtas dzīvnieku  Hroniskās novājēšanas slimības  diagnostikai nepieciešamo  audu paraugu atlase</dc:title>
  <dc:creator>User</dc:creator>
  <cp:lastModifiedBy>Madara Stinka</cp:lastModifiedBy>
  <cp:revision>78</cp:revision>
  <dcterms:created xsi:type="dcterms:W3CDTF">2018-01-17T17:52:03Z</dcterms:created>
  <dcterms:modified xsi:type="dcterms:W3CDTF">2018-09-06T10:04:36Z</dcterms:modified>
</cp:coreProperties>
</file>